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</p:sldMasterIdLst>
  <p:notesMasterIdLst>
    <p:notesMasterId r:id="rId9"/>
  </p:notesMasterIdLst>
  <p:sldIdLst>
    <p:sldId id="493" r:id="rId2"/>
    <p:sldId id="488" r:id="rId3"/>
    <p:sldId id="517" r:id="rId4"/>
    <p:sldId id="518" r:id="rId5"/>
    <p:sldId id="519" r:id="rId6"/>
    <p:sldId id="520" r:id="rId7"/>
    <p:sldId id="521" r:id="rId8"/>
  </p:sldIdLst>
  <p:sldSz cx="12192000" cy="6858000"/>
  <p:notesSz cx="6797675" cy="9926638"/>
  <p:embeddedFontLst>
    <p:embeddedFont>
      <p:font typeface="Gill Sans MT" panose="020B0502020104020203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-52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0A7DFD-C24B-4123-94D0-43AC768C822C}">
          <p14:sldIdLst>
            <p14:sldId id="493"/>
            <p14:sldId id="488"/>
            <p14:sldId id="517"/>
            <p14:sldId id="518"/>
            <p14:sldId id="519"/>
            <p14:sldId id="520"/>
            <p14:sldId id="5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желика" initials="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99D"/>
    <a:srgbClr val="EE741D"/>
    <a:srgbClr val="EDEDED"/>
    <a:srgbClr val="E7E7E7"/>
    <a:srgbClr val="8F8F8F"/>
    <a:srgbClr val="FF9393"/>
    <a:srgbClr val="ED7D31"/>
    <a:srgbClr val="FFE699"/>
    <a:srgbClr val="B0A697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0" autoAdjust="0"/>
    <p:restoredTop sz="62128" autoAdjust="0"/>
  </p:normalViewPr>
  <p:slideViewPr>
    <p:cSldViewPr snapToGrid="0">
      <p:cViewPr varScale="1">
        <p:scale>
          <a:sx n="112" d="100"/>
          <a:sy n="112" d="100"/>
        </p:scale>
        <p:origin x="10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4020" y="-108"/>
      </p:cViewPr>
      <p:guideLst>
        <p:guide orient="horz" pos="3156"/>
        <p:guide pos="2169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93" cy="496961"/>
          </a:xfrm>
          <a:prstGeom prst="rect">
            <a:avLst/>
          </a:prstGeom>
        </p:spPr>
        <p:txBody>
          <a:bodyPr vert="horz" lIns="90429" tIns="45215" rIns="90429" bIns="452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16" y="1"/>
            <a:ext cx="2945293" cy="496961"/>
          </a:xfrm>
          <a:prstGeom prst="rect">
            <a:avLst/>
          </a:prstGeom>
        </p:spPr>
        <p:txBody>
          <a:bodyPr vert="horz" lIns="90429" tIns="45215" rIns="90429" bIns="45215" rtlCol="0"/>
          <a:lstStyle>
            <a:lvl1pPr algn="r">
              <a:defRPr sz="1200"/>
            </a:lvl1pPr>
          </a:lstStyle>
          <a:p>
            <a:fld id="{3C84F750-BF2F-46F8-920C-9961A8B4AA05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9" tIns="45215" rIns="90429" bIns="452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5" y="4777745"/>
            <a:ext cx="5437827" cy="3908064"/>
          </a:xfrm>
          <a:prstGeom prst="rect">
            <a:avLst/>
          </a:prstGeom>
        </p:spPr>
        <p:txBody>
          <a:bodyPr vert="horz" lIns="90429" tIns="45215" rIns="90429" bIns="452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8"/>
            <a:ext cx="2945293" cy="496961"/>
          </a:xfrm>
          <a:prstGeom prst="rect">
            <a:avLst/>
          </a:prstGeom>
        </p:spPr>
        <p:txBody>
          <a:bodyPr vert="horz" lIns="90429" tIns="45215" rIns="90429" bIns="452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16" y="9429678"/>
            <a:ext cx="2945293" cy="496961"/>
          </a:xfrm>
          <a:prstGeom prst="rect">
            <a:avLst/>
          </a:prstGeom>
        </p:spPr>
        <p:txBody>
          <a:bodyPr vert="horz" lIns="90429" tIns="45215" rIns="90429" bIns="45215" rtlCol="0" anchor="b"/>
          <a:lstStyle>
            <a:lvl1pPr algn="r">
              <a:defRPr sz="1200"/>
            </a:lvl1pPr>
          </a:lstStyle>
          <a:p>
            <a:fld id="{50BC28D0-2664-4005-8015-3A12766C8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1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2148">
              <a:defRPr/>
            </a:pPr>
            <a:fld id="{9BBB30D4-96D4-3943-A6DD-0CB6A342E28D}" type="slidenum">
              <a:rPr lang="ru-RU">
                <a:solidFill>
                  <a:prstClr val="black"/>
                </a:solidFill>
                <a:latin typeface="Calibri"/>
              </a:rPr>
              <a:pPr defTabSz="452148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74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2148">
              <a:defRPr/>
            </a:pPr>
            <a:fld id="{9BBB30D4-96D4-3943-A6DD-0CB6A342E28D}" type="slidenum">
              <a:rPr lang="ru-RU">
                <a:solidFill>
                  <a:prstClr val="black"/>
                </a:solidFill>
                <a:latin typeface="Calibri"/>
              </a:rPr>
              <a:pPr defTabSz="452148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27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2148">
              <a:defRPr/>
            </a:pPr>
            <a:fld id="{9BBB30D4-96D4-3943-A6DD-0CB6A342E28D}" type="slidenum">
              <a:rPr lang="ru-RU">
                <a:solidFill>
                  <a:prstClr val="black"/>
                </a:solidFill>
                <a:latin typeface="Calibri"/>
              </a:rPr>
              <a:pPr defTabSz="452148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25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2148">
              <a:defRPr/>
            </a:pPr>
            <a:fld id="{9BBB30D4-96D4-3943-A6DD-0CB6A342E28D}" type="slidenum">
              <a:rPr lang="ru-RU">
                <a:solidFill>
                  <a:prstClr val="black"/>
                </a:solidFill>
                <a:latin typeface="Calibri"/>
              </a:rPr>
              <a:pPr defTabSz="452148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94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2148">
              <a:defRPr/>
            </a:pPr>
            <a:fld id="{9BBB30D4-96D4-3943-A6DD-0CB6A342E28D}" type="slidenum">
              <a:rPr lang="ru-RU">
                <a:solidFill>
                  <a:prstClr val="black"/>
                </a:solidFill>
                <a:latin typeface="Calibri"/>
              </a:rPr>
              <a:pPr defTabSz="452148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42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2148">
              <a:defRPr/>
            </a:pPr>
            <a:fld id="{9BBB30D4-96D4-3943-A6DD-0CB6A342E28D}" type="slidenum">
              <a:rPr lang="ru-RU">
                <a:solidFill>
                  <a:prstClr val="black"/>
                </a:solidFill>
                <a:latin typeface="Calibri"/>
              </a:rPr>
              <a:pPr defTabSz="452148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13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2148">
              <a:defRPr/>
            </a:pPr>
            <a:fld id="{9BBB30D4-96D4-3943-A6DD-0CB6A342E28D}" type="slidenum">
              <a:rPr lang="ru-RU">
                <a:solidFill>
                  <a:prstClr val="black"/>
                </a:solidFill>
                <a:latin typeface="Calibri"/>
              </a:rPr>
              <a:pPr defTabSz="452148">
                <a:defRPr/>
              </a:pPr>
              <a:t>7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52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185B-9E58-EE47-8775-C0917BD9E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580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3FD-ABDB-7E41-9802-7E4B83F3A4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7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4673-CF77-BB42-8C4D-812C6FA44C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27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871310-A04F-BF3B-C86B-D03B8DAB3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179784B-027F-EBE4-BB9F-3D1E98F9CEBE}"/>
              </a:ext>
            </a:extLst>
          </p:cNvPr>
          <p:cNvSpPr/>
          <p:nvPr userDrawn="1"/>
        </p:nvSpPr>
        <p:spPr>
          <a:xfrm>
            <a:off x="-134212" y="-235745"/>
            <a:ext cx="12695180" cy="7329490"/>
          </a:xfrm>
          <a:prstGeom prst="rect">
            <a:avLst/>
          </a:prstGeom>
          <a:gradFill>
            <a:gsLst>
              <a:gs pos="65000">
                <a:srgbClr val="FFFFFF">
                  <a:alpha val="69057"/>
                </a:srgbClr>
              </a:gs>
              <a:gs pos="15000">
                <a:schemeClr val="bg1">
                  <a:alpha val="64947"/>
                </a:schemeClr>
              </a:gs>
              <a:gs pos="100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5252DF85-8CE1-FB6E-C5DF-9F38C4534092}"/>
              </a:ext>
            </a:extLst>
          </p:cNvPr>
          <p:cNvSpPr txBox="1">
            <a:spLocks/>
          </p:cNvSpPr>
          <p:nvPr userDrawn="1"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26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C6E548-1AEB-40EE-2A7B-3CEF60ECF2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75" y="250824"/>
            <a:ext cx="831811" cy="7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38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E31D12-1183-A1A2-B4C1-C9B526A64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Номер слайда 13">
            <a:extLst>
              <a:ext uri="{FF2B5EF4-FFF2-40B4-BE49-F238E27FC236}">
                <a16:creationId xmlns:a16="http://schemas.microsoft.com/office/drawing/2014/main" id="{5C8DF216-3633-B2CA-AAE0-F2910FE38457}"/>
              </a:ext>
            </a:extLst>
          </p:cNvPr>
          <p:cNvSpPr txBox="1">
            <a:spLocks/>
          </p:cNvSpPr>
          <p:nvPr userDrawn="1"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prstClr val="white">
                    <a:alpha val="34034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2600" b="1" dirty="0">
              <a:solidFill>
                <a:prstClr val="white">
                  <a:alpha val="34034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9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7406F8-D14A-19C1-A4BD-3223ACAB4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13">
            <a:extLst>
              <a:ext uri="{FF2B5EF4-FFF2-40B4-BE49-F238E27FC236}">
                <a16:creationId xmlns:a16="http://schemas.microsoft.com/office/drawing/2014/main" id="{5C8DF216-3633-B2CA-AAE0-F2910FE38457}"/>
              </a:ext>
            </a:extLst>
          </p:cNvPr>
          <p:cNvSpPr txBox="1">
            <a:spLocks/>
          </p:cNvSpPr>
          <p:nvPr userDrawn="1"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prstClr val="white">
                    <a:alpha val="34034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2600" b="1" dirty="0">
              <a:solidFill>
                <a:prstClr val="white">
                  <a:alpha val="34034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73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21A-D3FF-B54F-AC22-AFADB73405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89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2E-11D3-114D-A3F9-A1F0446FB2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3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2DB2-F4E1-B24B-98A6-B8BE5C7211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8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1738-664D-D740-B062-8969B7911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1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4EE-D5CC-3149-8E5E-9AB6610910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755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CE0-E34B-114E-A1C3-924F469144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2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0B83-BF41-4040-95C3-75BAD5B34E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60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F4CFE98-2386-A845-8215-DAF447751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3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D74EE-D5CC-3149-8E5E-9AB6610910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758C4FB-D33B-924D-BAC6-B3CD924B0208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 dirty="0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6.jpeg"/><Relationship Id="rId21" Type="http://schemas.openxmlformats.org/officeDocument/2006/relationships/image" Target="../media/image20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19" Type="http://schemas.openxmlformats.org/officeDocument/2006/relationships/image" Target="../media/image18.png"/><Relationship Id="rId4" Type="http://schemas.openxmlformats.org/officeDocument/2006/relationships/image" Target="../media/image8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3" Type="http://schemas.openxmlformats.org/officeDocument/2006/relationships/image" Target="../media/image6.jpeg"/><Relationship Id="rId21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9" Type="http://schemas.openxmlformats.org/officeDocument/2006/relationships/image" Target="../media/image8.svg"/><Relationship Id="rId31" Type="http://schemas.openxmlformats.org/officeDocument/2006/relationships/image" Target="../media/image38.png"/><Relationship Id="rId4" Type="http://schemas.openxmlformats.org/officeDocument/2006/relationships/image" Target="../media/image8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4" Type="http://schemas.openxmlformats.org/officeDocument/2006/relationships/image" Target="../media/image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2FFEC-0358-43CA-4B87-D8F95563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26271"/>
            <a:ext cx="12192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20599D"/>
                </a:solidFill>
                <a:latin typeface="Montserrat" panose="020B0604020202020204" charset="-52"/>
                <a:ea typeface="Calibri" panose="020F0502020204030204" pitchFamily="34" charset="0"/>
              </a:rPr>
              <a:t>Об участии региона в эксперименте </a:t>
            </a:r>
            <a:endParaRPr lang="ru-RU" sz="3500" b="1" dirty="0" smtClean="0">
              <a:solidFill>
                <a:srgbClr val="20599D"/>
              </a:solidFill>
              <a:latin typeface="Montserrat" panose="020B0604020202020204" charset="-52"/>
              <a:ea typeface="Calibri" panose="020F0502020204030204" pitchFamily="34" charset="0"/>
            </a:endParaRPr>
          </a:p>
          <a:p>
            <a:pPr algn="ctr"/>
            <a:r>
              <a:rPr lang="ru-RU" sz="3500" b="1" dirty="0" smtClean="0">
                <a:solidFill>
                  <a:srgbClr val="20599D"/>
                </a:solidFill>
                <a:latin typeface="Montserrat" panose="020B0604020202020204" charset="-52"/>
                <a:ea typeface="Calibri" panose="020F0502020204030204" pitchFamily="34" charset="0"/>
              </a:rPr>
              <a:t>по </a:t>
            </a:r>
            <a:r>
              <a:rPr lang="ru-RU" sz="3500" b="1" dirty="0">
                <a:solidFill>
                  <a:srgbClr val="20599D"/>
                </a:solidFill>
                <a:latin typeface="Montserrat" panose="020B0604020202020204" charset="-52"/>
                <a:ea typeface="Calibri" panose="020F0502020204030204" pitchFamily="34" charset="0"/>
              </a:rPr>
              <a:t>расширению доступности </a:t>
            </a:r>
            <a:endParaRPr lang="ru-RU" sz="3500" b="1" dirty="0" smtClean="0">
              <a:solidFill>
                <a:srgbClr val="20599D"/>
              </a:solidFill>
              <a:latin typeface="Montserrat" panose="020B0604020202020204" charset="-52"/>
              <a:ea typeface="Calibri" panose="020F0502020204030204" pitchFamily="34" charset="0"/>
            </a:endParaRPr>
          </a:p>
          <a:p>
            <a:pPr algn="ctr"/>
            <a:r>
              <a:rPr lang="ru-RU" sz="3500" b="1" dirty="0" smtClean="0">
                <a:solidFill>
                  <a:srgbClr val="20599D"/>
                </a:solidFill>
                <a:latin typeface="Montserrat" panose="020B0604020202020204" charset="-52"/>
                <a:ea typeface="Calibri" panose="020F0502020204030204" pitchFamily="34" charset="0"/>
              </a:rPr>
              <a:t>среднего </a:t>
            </a:r>
            <a:r>
              <a:rPr lang="ru-RU" sz="3500" b="1" dirty="0">
                <a:solidFill>
                  <a:srgbClr val="20599D"/>
                </a:solidFill>
                <a:latin typeface="Montserrat" panose="020B0604020202020204" charset="-52"/>
                <a:ea typeface="Calibri" panose="020F0502020204030204" pitchFamily="34" charset="0"/>
              </a:rPr>
              <a:t>профессионального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1632" y="5514333"/>
            <a:ext cx="12010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i="1" dirty="0" smtClean="0">
                <a:latin typeface="Montserrat" panose="020B0604020202020204" charset="-52"/>
                <a:ea typeface="Calibri" panose="020F0502020204030204" pitchFamily="34" charset="0"/>
              </a:rPr>
              <a:t>Хнычева Дина Сергеевна,</a:t>
            </a:r>
          </a:p>
          <a:p>
            <a:r>
              <a:rPr lang="ru-RU" sz="2000" i="1" dirty="0" smtClean="0">
                <a:latin typeface="Montserrat" panose="020B0604020202020204" charset="-52"/>
                <a:ea typeface="Calibri" panose="020F0502020204030204" pitchFamily="34" charset="0"/>
              </a:rPr>
              <a:t>заместитель председателя Правительства Смоленской области – </a:t>
            </a:r>
          </a:p>
          <a:p>
            <a:r>
              <a:rPr lang="ru-RU" sz="2000" i="1" dirty="0" smtClean="0">
                <a:latin typeface="Montserrat" panose="020B0604020202020204" charset="-52"/>
                <a:ea typeface="Calibri" panose="020F0502020204030204" pitchFamily="34" charset="0"/>
              </a:rPr>
              <a:t>министр образования и науки Смоленской области</a:t>
            </a:r>
            <a:endParaRPr lang="ru-RU" sz="3000" i="1" dirty="0">
              <a:latin typeface="Montserrat" panose="020B0604020202020204" charset="-5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82858" y="685207"/>
            <a:ext cx="9372600" cy="5927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400" b="0" i="0" u="sng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altLang="ru-RU" sz="2400" u="none" dirty="0" smtClean="0">
                <a:latin typeface="Montserrat" panose="020B0604020202020204" charset="-52"/>
                <a:ea typeface="+mn-ea"/>
                <a:cs typeface="Arial" panose="020B0604020202020204" pitchFamily="34" charset="0"/>
              </a:rPr>
              <a:t>Правительство Смоленской области</a:t>
            </a:r>
            <a:endParaRPr lang="ru-RU" altLang="ru-RU" sz="2400" u="none" dirty="0">
              <a:latin typeface="Montserrat" panose="020B0604020202020204" charset="-52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 descr="https://upload.wikimedia.org/wikipedia/commons/thumb/9/9e/Coat_of_arms_of_Smolensk_oblast.svg/1200px-Coat_of_arms_of_Smolensk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2" y="152885"/>
            <a:ext cx="1301226" cy="14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2FFEC-0358-43CA-4B87-D8F95563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46DC23F4-600B-3AB2-B82D-C1E2B204103B}"/>
              </a:ext>
            </a:extLst>
          </p:cNvPr>
          <p:cNvSpPr/>
          <p:nvPr/>
        </p:nvSpPr>
        <p:spPr>
          <a:xfrm rot="16200000">
            <a:off x="11596474" y="6250954"/>
            <a:ext cx="584303" cy="651238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AF12E1E-C865-B2F7-6A6D-EB03196728D0}"/>
              </a:ext>
            </a:extLst>
          </p:cNvPr>
          <p:cNvSpPr/>
          <p:nvPr/>
        </p:nvSpPr>
        <p:spPr>
          <a:xfrm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6B715-DDC4-D39D-AA8B-FDB638086E68}"/>
              </a:ext>
            </a:extLst>
          </p:cNvPr>
          <p:cNvSpPr txBox="1"/>
          <p:nvPr/>
        </p:nvSpPr>
        <p:spPr>
          <a:xfrm>
            <a:off x="1912181" y="38446"/>
            <a:ext cx="1030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ЭКСПЕРИМЕНТ ПО РАСШИРЕНИЮ ДОСТУПНОСТИ СПО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3" name="Рисунок 2" descr="Шевроны со сплошной заливкой">
            <a:extLst>
              <a:ext uri="{FF2B5EF4-FFF2-40B4-BE49-F238E27FC236}">
                <a16:creationId xmlns:a16="http://schemas.microsoft.com/office/drawing/2014/main" id="{887A2E7C-E343-69AA-AC29-C7885CE7C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692" y="-114015"/>
            <a:ext cx="678543" cy="599311"/>
          </a:xfrm>
          <a:prstGeom prst="rect">
            <a:avLst/>
          </a:prstGeom>
        </p:spPr>
      </p:pic>
      <p:cxnSp>
        <p:nvCxnSpPr>
          <p:cNvPr id="201" name="Прямая соединительная линия 200">
            <a:extLst>
              <a:ext uri="{FF2B5EF4-FFF2-40B4-BE49-F238E27FC236}">
                <a16:creationId xmlns:a16="http://schemas.microsoft.com/office/drawing/2014/main" id="{D32E530F-A3BC-DC31-EEE5-D67ED364D88F}"/>
              </a:ext>
            </a:extLst>
          </p:cNvPr>
          <p:cNvCxnSpPr>
            <a:cxnSpLocks/>
          </p:cNvCxnSpPr>
          <p:nvPr/>
        </p:nvCxnSpPr>
        <p:spPr>
          <a:xfrm flipH="1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887203" y="6500556"/>
            <a:ext cx="4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" panose="020B0604020202020204" charset="-52"/>
              </a:rPr>
              <a:t>2</a:t>
            </a:r>
            <a:endParaRPr lang="ru-RU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40" y="650450"/>
            <a:ext cx="720000" cy="720000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786940" y="582283"/>
            <a:ext cx="11266516" cy="856335"/>
          </a:xfrm>
          <a:prstGeom prst="roundRect">
            <a:avLst/>
          </a:prstGeom>
          <a:noFill/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86940" y="607622"/>
            <a:ext cx="11266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</a:rPr>
              <a:t>В соответствии с федеральным законом от 01.04.2025 № 40-ФЗ «О проведении эксперимента по расширению доступности среднего профессионального образования» выпускникам 9 классов предоставляется возможность – </a:t>
            </a:r>
            <a:r>
              <a:rPr lang="ru-RU" sz="1600" b="1" dirty="0" smtClean="0">
                <a:solidFill>
                  <a:srgbClr val="20599D"/>
                </a:solidFill>
                <a:latin typeface="Arial" panose="020B0604020202020204" pitchFamily="34" charset="0"/>
              </a:rPr>
              <a:t>сдать только 2 обязательных экзамена и, выбрав направление из регионального перечня, поступить в СПО</a:t>
            </a:r>
            <a:endParaRPr lang="ru-RU" sz="1600" b="1" dirty="0">
              <a:solidFill>
                <a:srgbClr val="20599D"/>
              </a:solidFill>
              <a:latin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" y="1507240"/>
            <a:ext cx="78756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741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2025 </a:t>
            </a:r>
            <a:r>
              <a:rPr lang="ru-RU" sz="2000" dirty="0" smtClean="0">
                <a:solidFill>
                  <a:srgbClr val="EE741D"/>
                </a:solidFill>
                <a:sym typeface="Symbol" panose="05050102010706020507" pitchFamily="18" charset="2"/>
              </a:rPr>
              <a:t>год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EE741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50942" y="1480648"/>
            <a:ext cx="40088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741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2026 </a:t>
            </a:r>
            <a:r>
              <a:rPr lang="ru-RU" sz="2000" dirty="0" smtClean="0">
                <a:solidFill>
                  <a:srgbClr val="EE741D"/>
                </a:solidFill>
                <a:sym typeface="Symbol" panose="05050102010706020507" pitchFamily="18" charset="2"/>
              </a:rPr>
              <a:t>год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EE741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1352" y="2552787"/>
            <a:ext cx="960000" cy="7200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77644" y="2654641"/>
            <a:ext cx="3465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0599D"/>
                </a:solidFill>
                <a:latin typeface="Montserrat" panose="020B0604020202020204" charset="-52"/>
              </a:rPr>
              <a:t>г. Москва</a:t>
            </a:r>
            <a:endParaRPr lang="ru-RU" sz="2400" b="1" dirty="0">
              <a:solidFill>
                <a:srgbClr val="20599D"/>
              </a:solidFill>
              <a:latin typeface="Montserrat" panose="020B0604020202020204" charset="-52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736492" y="2520693"/>
            <a:ext cx="2297007" cy="737713"/>
          </a:xfrm>
          <a:prstGeom prst="roundRect">
            <a:avLst/>
          </a:prstGeom>
          <a:noFill/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79483" y="2515254"/>
            <a:ext cx="7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20B0604020202020204" charset="-52"/>
              </a:rPr>
              <a:t>2024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5027" y="2453699"/>
            <a:ext cx="1642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20599D"/>
                </a:solidFill>
                <a:latin typeface="Montserrat" panose="020B0604020202020204" charset="-52"/>
              </a:rPr>
              <a:t>25%</a:t>
            </a:r>
            <a:endParaRPr lang="ru-RU" sz="5000" b="1" dirty="0">
              <a:solidFill>
                <a:srgbClr val="20599D"/>
              </a:solidFill>
              <a:latin typeface="Montserrat" panose="020B0604020202020204" charset="-52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496317" y="2527621"/>
            <a:ext cx="2297007" cy="737713"/>
          </a:xfrm>
          <a:prstGeom prst="roundRect">
            <a:avLst/>
          </a:prstGeom>
          <a:solidFill>
            <a:srgbClr val="20599D"/>
          </a:solidFill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7039308" y="2522182"/>
            <a:ext cx="7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anose="020B0604020202020204" charset="-52"/>
              </a:rPr>
              <a:t>2025</a:t>
            </a:r>
            <a:endParaRPr lang="ru-RU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34852" y="2460627"/>
            <a:ext cx="1642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Montserrat" panose="020B0604020202020204" charset="-52"/>
              </a:rPr>
              <a:t>45%</a:t>
            </a:r>
            <a:endParaRPr lang="ru-RU" sz="5000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cxnSp>
        <p:nvCxnSpPr>
          <p:cNvPr id="14" name="Прямая со стрелкой 13"/>
          <p:cNvCxnSpPr>
            <a:stCxn id="51" idx="3"/>
            <a:endCxn id="58" idx="1"/>
          </p:cNvCxnSpPr>
          <p:nvPr/>
        </p:nvCxnSpPr>
        <p:spPr>
          <a:xfrm>
            <a:off x="5033499" y="2889550"/>
            <a:ext cx="462818" cy="6928"/>
          </a:xfrm>
          <a:prstGeom prst="straightConnector1">
            <a:avLst/>
          </a:prstGeom>
          <a:ln w="25400">
            <a:solidFill>
              <a:srgbClr val="2059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2736492" y="3280025"/>
            <a:ext cx="5056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</a:rPr>
              <a:t>Девятиклассников в г. Москве выбирали систему СПО</a:t>
            </a:r>
            <a:endParaRPr lang="ru-RU" sz="1400" b="1" dirty="0">
              <a:solidFill>
                <a:srgbClr val="20599D"/>
              </a:solidFill>
              <a:latin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150942" y="1468725"/>
            <a:ext cx="0" cy="54000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60947" y="3903349"/>
            <a:ext cx="199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0599D"/>
                </a:solidFill>
                <a:latin typeface="Montserrat" panose="020B0604020202020204" charset="-52"/>
              </a:rPr>
              <a:t>г. Санкт-Петербург</a:t>
            </a:r>
            <a:endParaRPr lang="ru-RU" sz="2400" b="1" dirty="0">
              <a:solidFill>
                <a:srgbClr val="20599D"/>
              </a:solidFill>
              <a:latin typeface="Montserrat" panose="020B0604020202020204" charset="-52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736492" y="3963415"/>
            <a:ext cx="2297007" cy="737713"/>
          </a:xfrm>
          <a:prstGeom prst="roundRect">
            <a:avLst/>
          </a:prstGeom>
          <a:noFill/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4279483" y="3957976"/>
            <a:ext cx="7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20B0604020202020204" charset="-52"/>
              </a:rPr>
              <a:t>2024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75027" y="3896421"/>
            <a:ext cx="1642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20599D"/>
                </a:solidFill>
                <a:latin typeface="Montserrat" panose="020B0604020202020204" charset="-52"/>
              </a:rPr>
              <a:t>38%</a:t>
            </a:r>
            <a:endParaRPr lang="ru-RU" sz="5000" b="1" dirty="0">
              <a:solidFill>
                <a:srgbClr val="20599D"/>
              </a:solidFill>
              <a:latin typeface="Montserrat" panose="020B0604020202020204" charset="-52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496317" y="3970343"/>
            <a:ext cx="2297007" cy="737713"/>
          </a:xfrm>
          <a:prstGeom prst="roundRect">
            <a:avLst/>
          </a:prstGeom>
          <a:solidFill>
            <a:srgbClr val="20599D"/>
          </a:solidFill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7039308" y="3964904"/>
            <a:ext cx="7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anose="020B0604020202020204" charset="-52"/>
              </a:rPr>
              <a:t>2025</a:t>
            </a:r>
            <a:endParaRPr lang="ru-RU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634852" y="3903349"/>
            <a:ext cx="1642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Montserrat" panose="020B0604020202020204" charset="-52"/>
              </a:rPr>
              <a:t>43%</a:t>
            </a:r>
            <a:endParaRPr lang="ru-RU" sz="5000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cxnSp>
        <p:nvCxnSpPr>
          <p:cNvPr id="93" name="Прямая со стрелкой 92"/>
          <p:cNvCxnSpPr>
            <a:stCxn id="74" idx="3"/>
            <a:endCxn id="84" idx="1"/>
          </p:cNvCxnSpPr>
          <p:nvPr/>
        </p:nvCxnSpPr>
        <p:spPr>
          <a:xfrm>
            <a:off x="5033499" y="4332272"/>
            <a:ext cx="462818" cy="6928"/>
          </a:xfrm>
          <a:prstGeom prst="straightConnector1">
            <a:avLst/>
          </a:prstGeom>
          <a:ln w="25400">
            <a:solidFill>
              <a:srgbClr val="2059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2517059" y="4722747"/>
            <a:ext cx="5633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</a:rPr>
              <a:t>Девятиклассников в г. Санкт-Петербурге выбирали систему СПО</a:t>
            </a:r>
            <a:endParaRPr lang="ru-RU" sz="1400" b="1" dirty="0">
              <a:solidFill>
                <a:srgbClr val="20599D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/>
          <a:srcRect l="8064" r="11175"/>
          <a:stretch/>
        </p:blipFill>
        <p:spPr>
          <a:xfrm>
            <a:off x="94800" y="4002747"/>
            <a:ext cx="511277" cy="7200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672684" y="5428829"/>
            <a:ext cx="199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0599D"/>
                </a:solidFill>
                <a:latin typeface="Montserrat" panose="020B0604020202020204" charset="-52"/>
              </a:rPr>
              <a:t>Липецкая область</a:t>
            </a:r>
            <a:endParaRPr lang="ru-RU" sz="2400" b="1" dirty="0">
              <a:solidFill>
                <a:srgbClr val="20599D"/>
              </a:solidFill>
              <a:latin typeface="Montserrat" panose="020B0604020202020204" charset="-52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748229" y="5488895"/>
            <a:ext cx="2297007" cy="737713"/>
          </a:xfrm>
          <a:prstGeom prst="roundRect">
            <a:avLst/>
          </a:prstGeom>
          <a:noFill/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4291220" y="5483456"/>
            <a:ext cx="7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20B0604020202020204" charset="-52"/>
              </a:rPr>
              <a:t>2024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886764" y="5421901"/>
            <a:ext cx="1642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20599D"/>
                </a:solidFill>
                <a:latin typeface="Montserrat" panose="020B0604020202020204" charset="-52"/>
              </a:rPr>
              <a:t>62%</a:t>
            </a:r>
            <a:endParaRPr lang="ru-RU" sz="5000" b="1" dirty="0">
              <a:solidFill>
                <a:srgbClr val="20599D"/>
              </a:solidFill>
              <a:latin typeface="Montserrat" panose="020B0604020202020204" charset="-52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508054" y="5495823"/>
            <a:ext cx="2297007" cy="737713"/>
          </a:xfrm>
          <a:prstGeom prst="roundRect">
            <a:avLst/>
          </a:prstGeom>
          <a:solidFill>
            <a:srgbClr val="20599D"/>
          </a:solidFill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7051045" y="5490384"/>
            <a:ext cx="7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anose="020B0604020202020204" charset="-52"/>
              </a:rPr>
              <a:t>2025</a:t>
            </a:r>
            <a:endParaRPr lang="ru-RU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46589" y="5428829"/>
            <a:ext cx="1642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Montserrat" panose="020B0604020202020204" charset="-52"/>
              </a:rPr>
              <a:t>63%</a:t>
            </a:r>
            <a:endParaRPr lang="ru-RU" sz="5000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cxnSp>
        <p:nvCxnSpPr>
          <p:cNvPr id="102" name="Прямая со стрелкой 101"/>
          <p:cNvCxnSpPr>
            <a:stCxn id="96" idx="3"/>
            <a:endCxn id="99" idx="1"/>
          </p:cNvCxnSpPr>
          <p:nvPr/>
        </p:nvCxnSpPr>
        <p:spPr>
          <a:xfrm>
            <a:off x="5045236" y="5857752"/>
            <a:ext cx="462818" cy="6928"/>
          </a:xfrm>
          <a:prstGeom prst="straightConnector1">
            <a:avLst/>
          </a:prstGeom>
          <a:ln w="25400">
            <a:solidFill>
              <a:srgbClr val="2059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2528796" y="6248227"/>
            <a:ext cx="5633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</a:rPr>
              <a:t>Девятиклассников в Липецкой области выбирали систему СПО</a:t>
            </a:r>
            <a:endParaRPr lang="ru-RU" sz="1400" b="1" dirty="0">
              <a:solidFill>
                <a:srgbClr val="20599D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67" y="5304166"/>
            <a:ext cx="525300" cy="900000"/>
          </a:xfrm>
          <a:prstGeom prst="rect">
            <a:avLst/>
          </a:prstGeom>
        </p:spPr>
      </p:pic>
      <p:pic>
        <p:nvPicPr>
          <p:cNvPr id="105" name="Picture 2" descr="https://upload.wikimedia.org/wikipedia/commons/thumb/9/9e/Coat_of_arms_of_Smolensk_oblast.svg/1200px-Coat_of_arms_of_Smolensk_oblast.svg.pn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518" y="2540495"/>
            <a:ext cx="6591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399425" y="2165642"/>
            <a:ext cx="360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0599D"/>
                </a:solidFill>
                <a:latin typeface="Montserrat" panose="020B0604020202020204" charset="-52"/>
              </a:rPr>
              <a:t>+ 9 субъектов</a:t>
            </a:r>
            <a:endParaRPr lang="ru-RU" sz="2800" b="1" dirty="0">
              <a:solidFill>
                <a:srgbClr val="20599D"/>
              </a:solidFill>
              <a:latin typeface="Montserrat" panose="020B060402020202020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66238" y="2726618"/>
            <a:ext cx="292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" panose="020B0604020202020204" charset="-52"/>
              </a:rPr>
              <a:t>Смоленская область</a:t>
            </a:r>
            <a:endParaRPr lang="ru-RU" b="1" dirty="0">
              <a:latin typeface="Montserrat" panose="020B060402020202020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79925" y="4229242"/>
            <a:ext cx="36043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Montserrat" panose="020B0604020202020204" charset="-52"/>
              </a:rPr>
              <a:t>Республика Татарстан</a:t>
            </a:r>
            <a:r>
              <a:rPr lang="ru-RU" dirty="0" smtClean="0">
                <a:latin typeface="Montserrat" panose="020B0604020202020204" charset="-52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Montserrat" panose="020B0604020202020204" charset="-52"/>
              </a:rPr>
              <a:t>Камчатский </a:t>
            </a:r>
            <a:r>
              <a:rPr lang="ru-RU" dirty="0">
                <a:latin typeface="Montserrat" panose="020B0604020202020204" charset="-52"/>
              </a:rPr>
              <a:t>край, </a:t>
            </a:r>
            <a:endParaRPr lang="ru-RU" dirty="0" smtClean="0">
              <a:latin typeface="Montserrat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Montserrat" panose="020B0604020202020204" charset="-52"/>
              </a:rPr>
              <a:t>Московская </a:t>
            </a:r>
            <a:r>
              <a:rPr lang="ru-RU" dirty="0">
                <a:latin typeface="Montserrat" panose="020B0604020202020204" charset="-52"/>
              </a:rPr>
              <a:t>область, </a:t>
            </a:r>
            <a:endParaRPr lang="ru-RU" dirty="0" smtClean="0">
              <a:latin typeface="Montserrat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Montserrat" panose="020B0604020202020204" charset="-52"/>
              </a:rPr>
              <a:t>Мурманская </a:t>
            </a:r>
            <a:r>
              <a:rPr lang="ru-RU" dirty="0">
                <a:latin typeface="Montserrat" panose="020B0604020202020204" charset="-52"/>
              </a:rPr>
              <a:t>область, </a:t>
            </a:r>
            <a:endParaRPr lang="ru-RU" dirty="0" smtClean="0">
              <a:latin typeface="Montserrat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Montserrat" panose="020B0604020202020204" charset="-52"/>
              </a:rPr>
              <a:t>Ростовская </a:t>
            </a:r>
            <a:r>
              <a:rPr lang="ru-RU" dirty="0">
                <a:latin typeface="Montserrat" panose="020B0604020202020204" charset="-52"/>
              </a:rPr>
              <a:t>область, </a:t>
            </a:r>
            <a:endParaRPr lang="ru-RU" dirty="0" smtClean="0">
              <a:latin typeface="Montserrat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Montserrat" panose="020B0604020202020204" charset="-52"/>
              </a:rPr>
              <a:t>Тверская </a:t>
            </a:r>
            <a:r>
              <a:rPr lang="ru-RU" dirty="0">
                <a:latin typeface="Montserrat" panose="020B0604020202020204" charset="-52"/>
              </a:rPr>
              <a:t>область, </a:t>
            </a:r>
            <a:endParaRPr lang="ru-RU" dirty="0" smtClean="0">
              <a:latin typeface="Montserrat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Montserrat" panose="020B0604020202020204" charset="-52"/>
              </a:rPr>
              <a:t>Тюменская </a:t>
            </a:r>
            <a:r>
              <a:rPr lang="ru-RU" dirty="0">
                <a:latin typeface="Montserrat" panose="020B0604020202020204" charset="-52"/>
              </a:rPr>
              <a:t>область, </a:t>
            </a:r>
            <a:endParaRPr lang="ru-RU" dirty="0" smtClean="0">
              <a:latin typeface="Montserrat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Montserrat" panose="020B0604020202020204" charset="-52"/>
              </a:rPr>
              <a:t>Ханты-Мансийский </a:t>
            </a:r>
            <a:r>
              <a:rPr lang="ru-RU" dirty="0">
                <a:latin typeface="Montserrat" panose="020B0604020202020204" charset="-52"/>
              </a:rPr>
              <a:t>автономный округ – Югра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9126878" y="3165608"/>
            <a:ext cx="1234812" cy="1009474"/>
          </a:xfrm>
          <a:prstGeom prst="roundRect">
            <a:avLst/>
          </a:prstGeom>
          <a:noFill/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9126878" y="3421079"/>
            <a:ext cx="1234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20599D"/>
                </a:solidFill>
                <a:latin typeface="Montserrat" panose="020B0604020202020204" charset="-52"/>
              </a:rPr>
              <a:t>4614</a:t>
            </a:r>
            <a:endParaRPr lang="ru-RU" sz="3000" b="1" dirty="0">
              <a:solidFill>
                <a:srgbClr val="20599D"/>
              </a:solidFill>
              <a:latin typeface="Montserrat" panose="020B0604020202020204" charset="-5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126878" y="3807510"/>
            <a:ext cx="12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tserrat" panose="020B0604020202020204" charset="-52"/>
              </a:rPr>
              <a:t>чел.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126878" y="3157045"/>
            <a:ext cx="12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tserrat" panose="020B0604020202020204" charset="-52"/>
              </a:rPr>
              <a:t>2025</a:t>
            </a:r>
            <a:endParaRPr lang="ru-RU" dirty="0">
              <a:latin typeface="Montserrat" panose="020B0604020202020204" charset="-52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10361690" y="3645616"/>
            <a:ext cx="462818" cy="6928"/>
          </a:xfrm>
          <a:prstGeom prst="straightConnector1">
            <a:avLst/>
          </a:prstGeom>
          <a:ln w="25400">
            <a:solidFill>
              <a:srgbClr val="2059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Скругленный прямоугольник 111"/>
          <p:cNvSpPr/>
          <p:nvPr/>
        </p:nvSpPr>
        <p:spPr>
          <a:xfrm>
            <a:off x="10818644" y="3165608"/>
            <a:ext cx="1234812" cy="1009474"/>
          </a:xfrm>
          <a:prstGeom prst="roundRect">
            <a:avLst/>
          </a:prstGeom>
          <a:noFill/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10818644" y="3421079"/>
            <a:ext cx="1234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20599D"/>
                </a:solidFill>
                <a:latin typeface="Montserrat" panose="020B0604020202020204" charset="-52"/>
              </a:rPr>
              <a:t>5000</a:t>
            </a:r>
            <a:endParaRPr lang="ru-RU" sz="3000" b="1" dirty="0">
              <a:solidFill>
                <a:srgbClr val="20599D"/>
              </a:solidFill>
              <a:latin typeface="Montserrat" panose="020B0604020202020204" charset="-5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818644" y="3807510"/>
            <a:ext cx="12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tserrat" panose="020B0604020202020204" charset="-52"/>
              </a:rPr>
              <a:t>чел.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818644" y="3157045"/>
            <a:ext cx="12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tserrat" panose="020B0604020202020204" charset="-52"/>
              </a:rPr>
              <a:t>2026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8189637" y="3384810"/>
            <a:ext cx="932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КЦП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</a:rPr>
              <a:t>в СПО</a:t>
            </a:r>
            <a:endParaRPr lang="ru-RU" b="1" dirty="0">
              <a:solidFill>
                <a:srgbClr val="20599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2FFEC-0358-43CA-4B87-D8F95563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46DC23F4-600B-3AB2-B82D-C1E2B204103B}"/>
              </a:ext>
            </a:extLst>
          </p:cNvPr>
          <p:cNvSpPr/>
          <p:nvPr/>
        </p:nvSpPr>
        <p:spPr>
          <a:xfrm rot="16200000">
            <a:off x="11596474" y="6250954"/>
            <a:ext cx="584303" cy="651238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AF12E1E-C865-B2F7-6A6D-EB03196728D0}"/>
              </a:ext>
            </a:extLst>
          </p:cNvPr>
          <p:cNvSpPr/>
          <p:nvPr/>
        </p:nvSpPr>
        <p:spPr>
          <a:xfrm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6B715-DDC4-D39D-AA8B-FDB638086E68}"/>
              </a:ext>
            </a:extLst>
          </p:cNvPr>
          <p:cNvSpPr txBox="1"/>
          <p:nvPr/>
        </p:nvSpPr>
        <p:spPr>
          <a:xfrm>
            <a:off x="1912181" y="38446"/>
            <a:ext cx="1030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ЭКСПЕРИМЕНТ ПО РАСШИРЕНИЮ ДОСТУПНОСТИ СПО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3" name="Рисунок 2" descr="Шевроны со сплошной заливкой">
            <a:extLst>
              <a:ext uri="{FF2B5EF4-FFF2-40B4-BE49-F238E27FC236}">
                <a16:creationId xmlns:a16="http://schemas.microsoft.com/office/drawing/2014/main" id="{887A2E7C-E343-69AA-AC29-C7885CE7C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692" y="-114015"/>
            <a:ext cx="678543" cy="599311"/>
          </a:xfrm>
          <a:prstGeom prst="rect">
            <a:avLst/>
          </a:prstGeom>
        </p:spPr>
      </p:pic>
      <p:cxnSp>
        <p:nvCxnSpPr>
          <p:cNvPr id="201" name="Прямая соединительная линия 200">
            <a:extLst>
              <a:ext uri="{FF2B5EF4-FFF2-40B4-BE49-F238E27FC236}">
                <a16:creationId xmlns:a16="http://schemas.microsoft.com/office/drawing/2014/main" id="{D32E530F-A3BC-DC31-EEE5-D67ED364D88F}"/>
              </a:ext>
            </a:extLst>
          </p:cNvPr>
          <p:cNvCxnSpPr>
            <a:cxnSpLocks/>
          </p:cNvCxnSpPr>
          <p:nvPr/>
        </p:nvCxnSpPr>
        <p:spPr>
          <a:xfrm flipH="1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887203" y="6500556"/>
            <a:ext cx="4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" panose="020B0604020202020204" charset="-52"/>
              </a:rPr>
              <a:t>3</a:t>
            </a:r>
            <a:endParaRPr lang="ru-RU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3991897" y="474321"/>
            <a:ext cx="0" cy="634592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34641" y="474321"/>
            <a:ext cx="286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Расширение доступности СПО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74569" y="594292"/>
            <a:ext cx="8242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ОБРАЗОВАТЕЛЬНЫЕ ТРАЕКТОРИИ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5708" y="1435507"/>
            <a:ext cx="360000" cy="360000"/>
          </a:xfrm>
          <a:prstGeom prst="ellipse">
            <a:avLst/>
          </a:prstGeom>
          <a:solidFill>
            <a:srgbClr val="20599D"/>
          </a:solidFill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" panose="020B0604020202020204" charset="-52"/>
              </a:rPr>
              <a:t>1</a:t>
            </a:r>
            <a:endParaRPr lang="ru-RU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036" y="1372495"/>
            <a:ext cx="331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потребностей регионального рынка труда в квалифицированных кадрах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6451" y="2435812"/>
            <a:ext cx="333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возможностей для выпускников 9 классов –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упрощение процедуры поступления в СПО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6451" y="3699965"/>
            <a:ext cx="3332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образовательной нагрузки на обучающихся, выбирающих упрощенное поступление в СПО – 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2 ОГЭ вместо 4 ОГЭ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6451" y="5284465"/>
            <a:ext cx="333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Гарантированное бюджетное место для обучающихся, выбирающих упрощенное поступление в СПО</a:t>
            </a:r>
            <a:endParaRPr lang="ru-RU" i="1" dirty="0">
              <a:solidFill>
                <a:srgbClr val="205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85708" y="2504724"/>
            <a:ext cx="360000" cy="360000"/>
          </a:xfrm>
          <a:prstGeom prst="ellipse">
            <a:avLst/>
          </a:prstGeom>
          <a:solidFill>
            <a:srgbClr val="20599D"/>
          </a:solidFill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" panose="020B0604020202020204" charset="-52"/>
              </a:rPr>
              <a:t>2</a:t>
            </a:r>
            <a:endParaRPr lang="ru-RU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185708" y="3780271"/>
            <a:ext cx="360000" cy="360000"/>
          </a:xfrm>
          <a:prstGeom prst="ellipse">
            <a:avLst/>
          </a:prstGeom>
          <a:solidFill>
            <a:srgbClr val="20599D"/>
          </a:solidFill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" panose="020B0604020202020204" charset="-52"/>
              </a:rPr>
              <a:t>3</a:t>
            </a:r>
            <a:endParaRPr lang="ru-RU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85708" y="5359894"/>
            <a:ext cx="360000" cy="360000"/>
          </a:xfrm>
          <a:prstGeom prst="ellipse">
            <a:avLst/>
          </a:prstGeom>
          <a:solidFill>
            <a:srgbClr val="20599D"/>
          </a:solidFill>
          <a:ln>
            <a:solidFill>
              <a:srgbClr val="2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" panose="020B0604020202020204" charset="-52"/>
              </a:rPr>
              <a:t>4</a:t>
            </a:r>
            <a:endParaRPr lang="ru-RU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98292" y="1259348"/>
            <a:ext cx="615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741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Упрощенное поступление в СПО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E741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5094" y="1045519"/>
            <a:ext cx="720000" cy="7200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581831" y="1796286"/>
            <a:ext cx="7578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сдача </a:t>
            </a:r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2-х обязательных экзаменов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(русский язык и математика)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гарантированное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поступление на программы СПО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регионального перечня </a:t>
            </a:r>
            <a:endParaRPr lang="ru-RU" b="1" dirty="0">
              <a:solidFill>
                <a:srgbClr val="205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08124" y="2886221"/>
            <a:ext cx="615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741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Стандартное поступление в СПО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E741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4926" y="2672392"/>
            <a:ext cx="720000" cy="72000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581831" y="3434011"/>
            <a:ext cx="757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сдача </a:t>
            </a:r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4-х экзаменов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(русский язык, математика и 2 предмета по выбору)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поступление на </a:t>
            </a:r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любую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программу СПО </a:t>
            </a:r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конкурсного отбора</a:t>
            </a:r>
            <a:endParaRPr lang="ru-RU" b="1" dirty="0">
              <a:solidFill>
                <a:srgbClr val="205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4926" y="4532025"/>
            <a:ext cx="720000" cy="720000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4987967" y="4768504"/>
            <a:ext cx="615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741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Продолжение обучения в 10 классе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E741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81831" y="5331504"/>
            <a:ext cx="757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сдача </a:t>
            </a:r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4-х экзаменов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(русский язык, математика и 2 предмета по выбору)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зачисление при условии </a:t>
            </a:r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минимальных баллов,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установленных образовательной организацией</a:t>
            </a:r>
            <a:endParaRPr lang="ru-RU" b="1" dirty="0">
              <a:solidFill>
                <a:srgbClr val="205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2FFEC-0358-43CA-4B87-D8F95563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46DC23F4-600B-3AB2-B82D-C1E2B204103B}"/>
              </a:ext>
            </a:extLst>
          </p:cNvPr>
          <p:cNvSpPr/>
          <p:nvPr/>
        </p:nvSpPr>
        <p:spPr>
          <a:xfrm rot="16200000">
            <a:off x="11596474" y="6250954"/>
            <a:ext cx="584303" cy="651238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7203" y="6500556"/>
            <a:ext cx="4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" panose="020B0604020202020204" charset="-52"/>
              </a:rPr>
              <a:t>4</a:t>
            </a:r>
            <a:endParaRPr lang="ru-RU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641" y="501614"/>
            <a:ext cx="119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ПЕРЕЧЕНЬ профессий и специальностей СПО, по которым доступно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 поступление по 2 ОГЭ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794347"/>
            <a:ext cx="12159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741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25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741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профессий и специальностей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E741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383" y="1502233"/>
            <a:ext cx="51355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1. Сварщик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 ПОО: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Смоленская академия градостроительства и архитектуры, Смоленская академия профессионального образования, Вяземская академия технологий и транспорта,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Рославльский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многопрофильный  колледж,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Сафоновский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индустриально-технологический техникум,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Десногорский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энергетический колледж,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Ярцевский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индустриальный техникум, Техникум отраслевых технологий, Верхнеднепровский технологический техникум)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7382" y="2719640"/>
            <a:ext cx="5261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2. Оператор оборудования швейного производства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6 ПОО: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Смоленская академия профессионального образования, Вяземская академия технологий и транспорта,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Рославльский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многопрофильный  колледж,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Сафоновский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индустриально-технологический техникум,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Починковский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индустриально-технологический техникум, Гагаринский многопрофильный колледж)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7383" y="3796858"/>
            <a:ext cx="53792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3. Мастер по ремонту и обслуживанию инженерных систем жилищно-коммунального хозяйства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 ПОО: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Смоленская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академия градостроительства и архитектуры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Смоленская областная технологическая академия, Вяземская академия технологий и транспорта,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Рославльский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многопрофильный  колледж)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7383" y="4797802"/>
            <a:ext cx="51355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4. Электромонтер по ремонту и обслуживанию электрооборудования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 ПОО: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Смоленская областная технологическая академия, Вяземская академия технологий и транспорта,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Десногорский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энергетический колледж,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Ярцевский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индустриальный техникум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7383" y="5793402"/>
            <a:ext cx="51355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5. Оператор-наладчик металлообрабатывающих станков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 ПОО: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Смоленская академия профессионального образования, Вяземская академия технологий и транспорта,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Сафоновский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индустриально-технологический техникум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60192" y="1536580"/>
            <a:ext cx="513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6. Мастер отделочных строительных и декоративных работ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 ПОО: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Смоленская академия градостроительства и архитектуры, Вяземская академия технологий и транспорта,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Рославльский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многопрофильный  колледж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60192" y="2499713"/>
            <a:ext cx="513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7. Мастер по ремонту и обслуживанию автомобилей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 ПОО: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Техникум отраслевых технологий,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Починковский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индустриально-технологический техникум, Верхнеднепровский технологический техникум)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60192" y="3381359"/>
            <a:ext cx="5135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8. Мастер слесарных работ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 ПОО: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Смоленская академия профессионального образования,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Ярцевский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индустриальный техникум)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60192" y="4128629"/>
            <a:ext cx="513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9. Слесарь-наладчик контрольно-измерительных приборов и автоматики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 ПОО: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Смоленская областная технологическая академия,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Десногорский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энергетический колледж)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70024" y="5036678"/>
            <a:ext cx="5135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10. Мастер сельскохозяйственного производства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 ПОО: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Козловский многопрофильный аграрный колледж,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Починковский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индустриально-технологический техникум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70024" y="5752337"/>
            <a:ext cx="5135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11. Агрономия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 ПОО: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Козловский многопрофильный аграрный колледж,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Починковский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индустриально-технологический техникум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EAF12E1E-C865-B2F7-6A6D-EB03196728D0}"/>
              </a:ext>
            </a:extLst>
          </p:cNvPr>
          <p:cNvSpPr/>
          <p:nvPr/>
        </p:nvSpPr>
        <p:spPr>
          <a:xfrm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EF6B715-DDC4-D39D-AA8B-FDB638086E68}"/>
              </a:ext>
            </a:extLst>
          </p:cNvPr>
          <p:cNvSpPr txBox="1"/>
          <p:nvPr/>
        </p:nvSpPr>
        <p:spPr>
          <a:xfrm>
            <a:off x="1912181" y="38446"/>
            <a:ext cx="1030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ЭКСПЕРИМЕНТ ПО РАСШИРЕНИЮ ДОСТУПНОСТИ СПО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84" name="Рисунок 83" descr="Шевроны со сплошной заливкой">
            <a:extLst>
              <a:ext uri="{FF2B5EF4-FFF2-40B4-BE49-F238E27FC236}">
                <a16:creationId xmlns:a16="http://schemas.microsoft.com/office/drawing/2014/main" id="{887A2E7C-E343-69AA-AC29-C7885CE7C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692" y="-114015"/>
            <a:ext cx="678543" cy="599311"/>
          </a:xfrm>
          <a:prstGeom prst="rect">
            <a:avLst/>
          </a:prstGeom>
        </p:spPr>
      </p:pic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D32E530F-A3BC-DC31-EEE5-D67ED364D88F}"/>
              </a:ext>
            </a:extLst>
          </p:cNvPr>
          <p:cNvCxnSpPr>
            <a:cxnSpLocks/>
          </p:cNvCxnSpPr>
          <p:nvPr/>
        </p:nvCxnSpPr>
        <p:spPr>
          <a:xfrm flipH="1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17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34641" y="1544962"/>
            <a:ext cx="542591" cy="54259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60223" y="2708746"/>
            <a:ext cx="540000" cy="54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49196" y="3818386"/>
            <a:ext cx="540000" cy="54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60223" y="4860377"/>
            <a:ext cx="540000" cy="54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65534" y="5843376"/>
            <a:ext cx="540000" cy="54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296073" y="1577786"/>
            <a:ext cx="585398" cy="54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3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346066" y="2463339"/>
            <a:ext cx="540000" cy="54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4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341471" y="3424445"/>
            <a:ext cx="540000" cy="540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5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341471" y="5038733"/>
            <a:ext cx="612000" cy="612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341471" y="5773965"/>
            <a:ext cx="638743" cy="540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7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351303" y="422930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2FFEC-0358-43CA-4B87-D8F95563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46DC23F4-600B-3AB2-B82D-C1E2B204103B}"/>
              </a:ext>
            </a:extLst>
          </p:cNvPr>
          <p:cNvSpPr/>
          <p:nvPr/>
        </p:nvSpPr>
        <p:spPr>
          <a:xfrm rot="16200000">
            <a:off x="11596474" y="6250954"/>
            <a:ext cx="584303" cy="651238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7203" y="6500556"/>
            <a:ext cx="4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" panose="020B0604020202020204" charset="-52"/>
              </a:rPr>
              <a:t>5</a:t>
            </a:r>
            <a:endParaRPr lang="ru-RU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383" y="1502233"/>
            <a:ext cx="51355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12. Химическая технология производства химических соединений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(Верхнеднепровский технологический техникум)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641" y="501614"/>
            <a:ext cx="119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ПЕРЕЧЕНЬ профессий и специальностей СПО, по которым доступно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 поступление по 2 ОГЭ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383" y="2241693"/>
            <a:ext cx="51355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13. Технология производства изделий из полимерных композитов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Сафоновский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филиал Смоленской академии профессионального образования)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8647" y="2986752"/>
            <a:ext cx="54010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14. Теплоснабжение и теплотехническое оборудование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(Смоленская областная технологическая академия)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647" y="4477744"/>
            <a:ext cx="53197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16. Электромонтер по техническому обслуживанию и ремонту оборудования подстанций и сетей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Сафоновский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индустриально-технологический техникум)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428" y="5267797"/>
            <a:ext cx="53197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17. Мастер по изготовлению, обработке, отделке деталей и изделий из стекла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Рославльский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многопрофильный колледж)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65559" y="2828333"/>
            <a:ext cx="531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21. Мастер по лесному хозяйству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(Техникум отраслевых технологий)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8717" y="6075839"/>
            <a:ext cx="513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18. Мастер по обработке алмазов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(Смоленская областная технологическая академия)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1390" y="3732668"/>
            <a:ext cx="51355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15. Технология продуктов питания животного происхождения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озловский многопрофильный аграрный колледж)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40078" y="2066641"/>
            <a:ext cx="53197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20. Мастер столярно-плотничных, паркетных и стекольных работ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(Смоленская академия градостроительства и архитектуры)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65558" y="3431639"/>
            <a:ext cx="53197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22. Оператор оборудования производства текстильных изделий 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Ярцевский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индустриальный техникум)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40078" y="1505668"/>
            <a:ext cx="531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19. Мастер общестроительных работ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(Смоленская академия градостроительства и архитектуры)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72241" y="4229246"/>
            <a:ext cx="53197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23. Монтажник радиоэлектронной аппаратуры и приборов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(Смоленская академия профессионального образования)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94485" y="5097205"/>
            <a:ext cx="531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24. Реставратор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(Смоленская академия градостроительства и архитектуры)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94485" y="5765953"/>
            <a:ext cx="531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599D"/>
                </a:solidFill>
                <a:latin typeface="Montserrat" panose="020B0604020202020204" charset="-52"/>
              </a:rPr>
              <a:t>25. Делопроизводитель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Ярцевский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индустриальный техникум)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794347"/>
            <a:ext cx="12159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741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25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741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профессий и специальностей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E741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EAF12E1E-C865-B2F7-6A6D-EB03196728D0}"/>
              </a:ext>
            </a:extLst>
          </p:cNvPr>
          <p:cNvSpPr/>
          <p:nvPr/>
        </p:nvSpPr>
        <p:spPr>
          <a:xfrm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EF6B715-DDC4-D39D-AA8B-FDB638086E68}"/>
              </a:ext>
            </a:extLst>
          </p:cNvPr>
          <p:cNvSpPr txBox="1"/>
          <p:nvPr/>
        </p:nvSpPr>
        <p:spPr>
          <a:xfrm>
            <a:off x="1912181" y="38446"/>
            <a:ext cx="1030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ЭКСПЕРИМЕНТ ПО РАСШИРЕНИЮ ДОСТУПНОСТИ СПО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85" name="Рисунок 84" descr="Шевроны со сплошной заливкой">
            <a:extLst>
              <a:ext uri="{FF2B5EF4-FFF2-40B4-BE49-F238E27FC236}">
                <a16:creationId xmlns:a16="http://schemas.microsoft.com/office/drawing/2014/main" id="{887A2E7C-E343-69AA-AC29-C7885CE7C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6692" y="-114015"/>
            <a:ext cx="678543" cy="599311"/>
          </a:xfrm>
          <a:prstGeom prst="rect">
            <a:avLst/>
          </a:prstGeom>
        </p:spPr>
      </p:pic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D32E530F-A3BC-DC31-EEE5-D67ED364D88F}"/>
              </a:ext>
            </a:extLst>
          </p:cNvPr>
          <p:cNvCxnSpPr>
            <a:cxnSpLocks/>
          </p:cNvCxnSpPr>
          <p:nvPr/>
        </p:nvCxnSpPr>
        <p:spPr>
          <a:xfrm flipH="1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>
          <a:blip r:embed="rId20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53376" y="1531873"/>
            <a:ext cx="540000" cy="54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1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37383" y="4517588"/>
            <a:ext cx="540000" cy="540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2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18648" y="2303327"/>
            <a:ext cx="540000" cy="540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18648" y="3039847"/>
            <a:ext cx="514688" cy="540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4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89304" y="5297437"/>
            <a:ext cx="598688" cy="5400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5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234119" y="2765461"/>
            <a:ext cx="540000" cy="5400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6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18648" y="6075839"/>
            <a:ext cx="533164" cy="540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7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58152" y="3728714"/>
            <a:ext cx="540000" cy="540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8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254439" y="2102886"/>
            <a:ext cx="468000" cy="468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9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234119" y="3397135"/>
            <a:ext cx="648000" cy="648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234119" y="1492148"/>
            <a:ext cx="540000" cy="5400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1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285514" y="4229246"/>
            <a:ext cx="540000" cy="54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2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285514" y="5058037"/>
            <a:ext cx="540000" cy="54000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3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331959" y="577758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2FFEC-0358-43CA-4B87-D8F95563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46DC23F4-600B-3AB2-B82D-C1E2B204103B}"/>
              </a:ext>
            </a:extLst>
          </p:cNvPr>
          <p:cNvSpPr/>
          <p:nvPr/>
        </p:nvSpPr>
        <p:spPr>
          <a:xfrm rot="16200000">
            <a:off x="11596474" y="6250954"/>
            <a:ext cx="584303" cy="651238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7203" y="6500556"/>
            <a:ext cx="4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" panose="020B0604020202020204" charset="-52"/>
              </a:rPr>
              <a:t>6</a:t>
            </a:r>
            <a:endParaRPr lang="ru-RU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AF12E1E-C865-B2F7-6A6D-EB03196728D0}"/>
              </a:ext>
            </a:extLst>
          </p:cNvPr>
          <p:cNvSpPr/>
          <p:nvPr/>
        </p:nvSpPr>
        <p:spPr>
          <a:xfrm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F6B715-DDC4-D39D-AA8B-FDB638086E68}"/>
              </a:ext>
            </a:extLst>
          </p:cNvPr>
          <p:cNvSpPr txBox="1"/>
          <p:nvPr/>
        </p:nvSpPr>
        <p:spPr>
          <a:xfrm>
            <a:off x="1912181" y="38446"/>
            <a:ext cx="1030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ЭКСПЕРИМЕНТ ПО РАСШИРЕНИЮ ДОСТУПНОСТИ СПО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2" name="Рисунок 41" descr="Шевроны со сплошной заливкой">
            <a:extLst>
              <a:ext uri="{FF2B5EF4-FFF2-40B4-BE49-F238E27FC236}">
                <a16:creationId xmlns:a16="http://schemas.microsoft.com/office/drawing/2014/main" id="{887A2E7C-E343-69AA-AC29-C7885CE7C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692" y="-114015"/>
            <a:ext cx="678543" cy="599311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32E530F-A3BC-DC31-EEE5-D67ED364D88F}"/>
              </a:ext>
            </a:extLst>
          </p:cNvPr>
          <p:cNvCxnSpPr>
            <a:cxnSpLocks/>
          </p:cNvCxnSpPr>
          <p:nvPr/>
        </p:nvCxnSpPr>
        <p:spPr>
          <a:xfrm flipH="1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59" y="1456059"/>
            <a:ext cx="720000" cy="72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1371" y="671011"/>
            <a:ext cx="119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НОРМАТИВНАЯ БАЗА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371" y="1362719"/>
            <a:ext cx="11273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государственной итоговой аттестации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образовательным программам основного общего образования в Смоленской области в условиях эксперимента по расширению доступности среднего профессионального образования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59" y="2695958"/>
            <a:ext cx="720000" cy="720000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771371" y="2736131"/>
            <a:ext cx="11273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b="1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на обучение по образовательным программам среднего общего образования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государственные или муниципальные образовательные организации Смоленской области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47" y="3961282"/>
            <a:ext cx="720000" cy="72000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757759" y="3961282"/>
            <a:ext cx="112731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на обучение по образовательным программам среднего профессионального образования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базе основного общего образования в государственные образовательные организации, реализующие образовательные программы среднего профессионального образования, включающий:</a:t>
            </a:r>
          </a:p>
          <a:p>
            <a:pPr algn="just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порядок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учета результатов государственной итоговой аттестации по образовательным программам основного общего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образования;</a:t>
            </a:r>
          </a:p>
          <a:p>
            <a:pPr algn="just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перечень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профессий и специальностей, прием на обучение по которым осуществляется вне зависимости от результатов государственной итоговой аттестации по образовательным программам основного общего образования при наличии аттестата об основном общем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0753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2FFEC-0358-43CA-4B87-D8F95563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46DC23F4-600B-3AB2-B82D-C1E2B204103B}"/>
              </a:ext>
            </a:extLst>
          </p:cNvPr>
          <p:cNvSpPr/>
          <p:nvPr/>
        </p:nvSpPr>
        <p:spPr>
          <a:xfrm rot="16200000">
            <a:off x="11596474" y="6250954"/>
            <a:ext cx="584303" cy="651238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7203" y="6500556"/>
            <a:ext cx="4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" panose="020B0604020202020204" charset="-52"/>
              </a:rPr>
              <a:t>7</a:t>
            </a:r>
            <a:endParaRPr lang="ru-RU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F12E1E-C865-B2F7-6A6D-EB03196728D0}"/>
              </a:ext>
            </a:extLst>
          </p:cNvPr>
          <p:cNvSpPr/>
          <p:nvPr/>
        </p:nvSpPr>
        <p:spPr>
          <a:xfrm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6B715-DDC4-D39D-AA8B-FDB638086E68}"/>
              </a:ext>
            </a:extLst>
          </p:cNvPr>
          <p:cNvSpPr txBox="1"/>
          <p:nvPr/>
        </p:nvSpPr>
        <p:spPr>
          <a:xfrm>
            <a:off x="1912181" y="38446"/>
            <a:ext cx="1030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ЭКСПЕРИМЕНТ ПО РАСШИРЕНИЮ ДОСТУПНОСТИ СПО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10" name="Рисунок 9" descr="Шевроны со сплошной заливкой">
            <a:extLst>
              <a:ext uri="{FF2B5EF4-FFF2-40B4-BE49-F238E27FC236}">
                <a16:creationId xmlns:a16="http://schemas.microsoft.com/office/drawing/2014/main" id="{887A2E7C-E343-69AA-AC29-C7885CE7C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692" y="-114015"/>
            <a:ext cx="678543" cy="59931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32E530F-A3BC-DC31-EEE5-D67ED364D88F}"/>
              </a:ext>
            </a:extLst>
          </p:cNvPr>
          <p:cNvCxnSpPr>
            <a:cxnSpLocks/>
          </p:cNvCxnSpPr>
          <p:nvPr/>
        </p:nvCxnSpPr>
        <p:spPr>
          <a:xfrm flipH="1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" y="566952"/>
            <a:ext cx="119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ШИРОКАЯ ИНФОРМАЦИОННАЯ КАМПАНИЯ –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srgbClr val="EE741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до 1 марта 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EE741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6750" y="3884662"/>
            <a:ext cx="3588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189">
              <a:defRPr sz="4400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741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Symbol" panose="05050102010706020507" pitchFamily="18" charset="2"/>
              </a:rPr>
              <a:t>2 ОГЭ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E741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6B715-DDC4-D39D-AA8B-FDB638086E68}"/>
              </a:ext>
            </a:extLst>
          </p:cNvPr>
          <p:cNvSpPr txBox="1"/>
          <p:nvPr/>
        </p:nvSpPr>
        <p:spPr>
          <a:xfrm>
            <a:off x="1059425" y="4842372"/>
            <a:ext cx="2280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ВОЗМОЖНОСТИ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F6B715-DDC4-D39D-AA8B-FDB638086E68}"/>
              </a:ext>
            </a:extLst>
          </p:cNvPr>
          <p:cNvSpPr txBox="1"/>
          <p:nvPr/>
        </p:nvSpPr>
        <p:spPr>
          <a:xfrm>
            <a:off x="4574376" y="4830476"/>
            <a:ext cx="2280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ОГРАНИЧЕНИЯ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649" y="1151983"/>
            <a:ext cx="2160648" cy="144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3837" y="2381953"/>
            <a:ext cx="223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ontserrat" panose="020B0604020202020204" charset="-52"/>
              </a:rPr>
              <a:t>обучающиеся </a:t>
            </a:r>
          </a:p>
          <a:p>
            <a:pPr algn="ctr"/>
            <a:r>
              <a:rPr lang="ru-RU" sz="1400" dirty="0" smtClean="0">
                <a:latin typeface="Montserrat" panose="020B0604020202020204" charset="-52"/>
              </a:rPr>
              <a:t>9 классов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F6B715-DDC4-D39D-AA8B-FDB638086E68}"/>
              </a:ext>
            </a:extLst>
          </p:cNvPr>
          <p:cNvSpPr txBox="1"/>
          <p:nvPr/>
        </p:nvSpPr>
        <p:spPr>
          <a:xfrm>
            <a:off x="130114" y="3140442"/>
            <a:ext cx="2280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КЛАССНЫЕ ЧАСЫ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8239" y="1331983"/>
            <a:ext cx="1080000" cy="108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360535" y="2348220"/>
            <a:ext cx="23362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ontserrat" panose="020B0604020202020204" charset="-52"/>
              </a:rPr>
              <a:t>родители обучающихся </a:t>
            </a:r>
          </a:p>
          <a:p>
            <a:pPr algn="ctr"/>
            <a:r>
              <a:rPr lang="ru-RU" sz="1400" dirty="0" smtClean="0">
                <a:latin typeface="Montserrat" panose="020B0604020202020204" charset="-52"/>
              </a:rPr>
              <a:t>9 классов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F6B715-DDC4-D39D-AA8B-FDB638086E68}"/>
              </a:ext>
            </a:extLst>
          </p:cNvPr>
          <p:cNvSpPr txBox="1"/>
          <p:nvPr/>
        </p:nvSpPr>
        <p:spPr>
          <a:xfrm>
            <a:off x="2461548" y="3133223"/>
            <a:ext cx="2280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9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РОДИТЕЛЬСКИЕ СОБРАНИЯ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059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116476" y="4585900"/>
            <a:ext cx="3598332" cy="0"/>
          </a:xfrm>
          <a:prstGeom prst="line">
            <a:avLst/>
          </a:prstGeom>
          <a:ln w="19050">
            <a:solidFill>
              <a:srgbClr val="EE7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126750" y="4592548"/>
            <a:ext cx="0" cy="249824"/>
          </a:xfrm>
          <a:prstGeom prst="line">
            <a:avLst/>
          </a:prstGeom>
          <a:ln w="19050">
            <a:solidFill>
              <a:srgbClr val="EE7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714808" y="4592548"/>
            <a:ext cx="0" cy="249824"/>
          </a:xfrm>
          <a:prstGeom prst="line">
            <a:avLst/>
          </a:prstGeom>
          <a:ln w="19050">
            <a:solidFill>
              <a:srgbClr val="EE7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4456" y="1559210"/>
            <a:ext cx="1077045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108891" y="2734968"/>
            <a:ext cx="2429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tserrat" panose="020B0604020202020204" charset="-52"/>
              </a:rPr>
              <a:t>распространение информации в СМИ, социальных сетях и школьных чатах  </a:t>
            </a:r>
            <a:endParaRPr lang="ru-RU" sz="1600" dirty="0">
              <a:latin typeface="Montserrat" panose="020B0604020202020204" charset="-52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71363" y="1151983"/>
            <a:ext cx="4661906" cy="2725169"/>
          </a:xfrm>
          <a:prstGeom prst="roundRect">
            <a:avLst/>
          </a:prstGeom>
          <a:noFill/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564278" y="982467"/>
            <a:ext cx="1794540" cy="338554"/>
          </a:xfrm>
          <a:prstGeom prst="rect">
            <a:avLst/>
          </a:prstGeom>
          <a:solidFill>
            <a:srgbClr val="E7E7E7"/>
          </a:solidFill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Montserrat" panose="020B0604020202020204" charset="-52"/>
              </a:rPr>
              <a:t>о</a:t>
            </a:r>
            <a:r>
              <a:rPr lang="ru-RU" sz="1600" i="1" dirty="0" smtClean="0">
                <a:latin typeface="Montserrat" panose="020B0604020202020204" charset="-52"/>
              </a:rPr>
              <a:t>чный формат</a:t>
            </a:r>
            <a:endParaRPr lang="ru-RU" sz="1600" i="1" dirty="0">
              <a:latin typeface="Montserrat" panose="020B0604020202020204" charset="-52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21632" y="1138945"/>
            <a:ext cx="2558693" cy="2725169"/>
          </a:xfrm>
          <a:prstGeom prst="roundRect">
            <a:avLst/>
          </a:prstGeom>
          <a:noFill/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435093" y="963021"/>
            <a:ext cx="1736866" cy="338554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Montserrat" panose="020B0604020202020204" charset="-52"/>
              </a:rPr>
              <a:t>online</a:t>
            </a:r>
            <a:r>
              <a:rPr lang="ru-RU" sz="1600" i="1" dirty="0" smtClean="0">
                <a:latin typeface="Montserrat" panose="020B0604020202020204" charset="-52"/>
              </a:rPr>
              <a:t> формат</a:t>
            </a:r>
            <a:endParaRPr lang="ru-RU" sz="1600" i="1" dirty="0">
              <a:latin typeface="Montserrat" panose="020B060402020202020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7128" y="5199808"/>
            <a:ext cx="3719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сдавать экзамены по двум предметам по выбору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гарантированно поступить в СПО, но на ограниченный перечень профессий и специальностей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28390" y="5209113"/>
            <a:ext cx="3857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невозможность поступить в СПО на профессию или специальность, не указанную в перечне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невозможность продолжить обучение в 10 классе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9833" y="458546"/>
            <a:ext cx="4530656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8259</TotalTime>
  <Words>1057</Words>
  <Application>Microsoft Office PowerPoint</Application>
  <PresentationFormat>Широкоэкранный</PresentationFormat>
  <Paragraphs>162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Wingdings</vt:lpstr>
      <vt:lpstr>Symbol</vt:lpstr>
      <vt:lpstr>Gill Sans MT</vt:lpstr>
      <vt:lpstr>Calibri</vt:lpstr>
      <vt:lpstr>Montserrat</vt:lpstr>
      <vt:lpstr>1_Галерея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Radchenkov</dc:creator>
  <cp:lastModifiedBy>Иваненкова Марина Александровна</cp:lastModifiedBy>
  <cp:revision>557</cp:revision>
  <cp:lastPrinted>2025-09-19T12:21:25Z</cp:lastPrinted>
  <dcterms:created xsi:type="dcterms:W3CDTF">2023-01-27T11:49:52Z</dcterms:created>
  <dcterms:modified xsi:type="dcterms:W3CDTF">2026-02-02T10:21:20Z</dcterms:modified>
</cp:coreProperties>
</file>