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1" r:id="rId9"/>
    <p:sldId id="268" r:id="rId10"/>
    <p:sldId id="269" r:id="rId11"/>
    <p:sldId id="271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78E7-603E-46A8-B7DB-B8AE6291784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4528-F777-4242-9CB5-E03019CA9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78E7-603E-46A8-B7DB-B8AE6291784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4528-F777-4242-9CB5-E03019CA9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78E7-603E-46A8-B7DB-B8AE6291784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4528-F777-4242-9CB5-E03019CA9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78E7-603E-46A8-B7DB-B8AE6291784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4528-F777-4242-9CB5-E03019CA9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78E7-603E-46A8-B7DB-B8AE6291784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4528-F777-4242-9CB5-E03019CA9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78E7-603E-46A8-B7DB-B8AE6291784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4528-F777-4242-9CB5-E03019CA9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78E7-603E-46A8-B7DB-B8AE6291784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4528-F777-4242-9CB5-E03019CA9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78E7-603E-46A8-B7DB-B8AE6291784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4528-F777-4242-9CB5-E03019CA9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78E7-603E-46A8-B7DB-B8AE6291784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4528-F777-4242-9CB5-E03019CA9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78E7-603E-46A8-B7DB-B8AE6291784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4528-F777-4242-9CB5-E03019CA9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78E7-603E-46A8-B7DB-B8AE6291784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4528-F777-4242-9CB5-E03019CA9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78E7-603E-46A8-B7DB-B8AE6291784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54528-F777-4242-9CB5-E03019CA9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10%20&#1082;&#1083;&#1072;&#1089;&#1089;\&#1058;&#1091;&#1088;&#1075;&#1077;&#1085;&#1077;&#1074;\&#1101;&#1087;&#1080;&#1083;&#1086;&#1075;.mp3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Споры вокруг романа И.С.Тургенева «Отцы и </a:t>
            </a:r>
            <a:r>
              <a:rPr lang="ru-RU" dirty="0"/>
              <a:t>д</a:t>
            </a:r>
            <a:r>
              <a:rPr lang="ru-RU" dirty="0" smtClean="0"/>
              <a:t>ети»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Стригачева</a:t>
            </a:r>
            <a:r>
              <a:rPr lang="ru-RU" dirty="0" smtClean="0"/>
              <a:t> Татьяна Николаевна, учитель русского языка и литературы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«…Если читатель ______________ Базарова со всей его грубостью, бессердечностью, безжалостной сухостью и резкостью, если он его ___________________, повторяю я, - я виноват и не достиг своей цели».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dirty="0" smtClean="0"/>
              <a:t>«…Если читатель </a:t>
            </a:r>
            <a:r>
              <a:rPr lang="ru-RU" b="1" u="sng" dirty="0" smtClean="0"/>
              <a:t>не полюбит </a:t>
            </a:r>
            <a:r>
              <a:rPr lang="ru-RU" dirty="0" smtClean="0"/>
              <a:t>Базарова со всей его грубостью, бессердечностью, безжалостной сухостью и резкостью, если он его </a:t>
            </a:r>
            <a:r>
              <a:rPr lang="ru-RU" b="1" u="sng" dirty="0" smtClean="0"/>
              <a:t>не полюбит</a:t>
            </a:r>
            <a:r>
              <a:rPr lang="ru-RU" dirty="0" smtClean="0"/>
              <a:t>, повторяю я, - я виноват и не достиг своей цели».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эпилог.mp3">
            <a:hlinkClick r:id="" action="ppaction://media"/>
          </p:cNvPr>
          <p:cNvPicPr>
            <a:picLocks noGrp="1" noRot="1" noChangeAspect="1"/>
          </p:cNvPicPr>
          <p:nvPr>
            <p:ph sz="half" idx="4294967295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332656"/>
            <a:ext cx="304800" cy="30480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899319" y="6218238"/>
            <a:ext cx="7345363" cy="6397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В.Г.Перов «Старики-родители на могиле сына» 1874г.</a:t>
            </a:r>
          </a:p>
          <a:p>
            <a:endParaRPr lang="ru-RU" dirty="0"/>
          </a:p>
        </p:txBody>
      </p:sp>
      <p:pic>
        <p:nvPicPr>
          <p:cNvPr id="4098" name="Picture 2" descr="http://19thcenturyrealism.com/wp-content/uploads/2013/03/old-parents-visiting-the-grave-of-their-son-1874_pe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074" y="188640"/>
            <a:ext cx="509985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«… Базаровы – наши блудные дети» (А.И.Герцен</a:t>
            </a:r>
            <a:r>
              <a:rPr lang="ru-RU" sz="2400" b="1" dirty="0"/>
              <a:t>)</a:t>
            </a:r>
          </a:p>
        </p:txBody>
      </p:sp>
      <p:pic>
        <p:nvPicPr>
          <p:cNvPr id="4" name="Содержимое 3" descr="Глазу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7" y="1277352"/>
            <a:ext cx="3890590" cy="49896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И.Глазунов «Возвращение блудного сына» 1968г.</a:t>
            </a:r>
            <a:endParaRPr lang="ru-RU" sz="2400" b="1" dirty="0"/>
          </a:p>
        </p:txBody>
      </p:sp>
      <p:pic>
        <p:nvPicPr>
          <p:cNvPr id="4" name="Содержимое 3" descr="Глазу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7" y="875025"/>
            <a:ext cx="3890590" cy="5794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Могла ли любовь спасти Базарова?</a:t>
            </a:r>
          </a:p>
          <a:p>
            <a:pPr lvl="0"/>
            <a:r>
              <a:rPr lang="ru-RU" dirty="0"/>
              <a:t>Базаров и Павел Петрович Кирсанов – люди разные или похожие?</a:t>
            </a:r>
          </a:p>
          <a:p>
            <a:pPr lvl="0"/>
            <a:r>
              <a:rPr lang="ru-RU" dirty="0"/>
              <a:t>Почему семейное счастье обретают только отец и сын </a:t>
            </a:r>
            <a:r>
              <a:rPr lang="ru-RU" dirty="0" err="1"/>
              <a:t>Кирсановы</a:t>
            </a:r>
            <a:r>
              <a:rPr lang="ru-RU" dirty="0"/>
              <a:t>?</a:t>
            </a:r>
          </a:p>
          <a:p>
            <a:pPr lvl="0"/>
            <a:r>
              <a:rPr lang="ru-RU" dirty="0"/>
              <a:t>Базаров – победитель или побеждённый?</a:t>
            </a:r>
          </a:p>
          <a:p>
            <a:r>
              <a:rPr lang="ru-RU" dirty="0"/>
              <a:t>Является ли Базаров сильной личностью?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«У меня по поводу «Отцов и детей» составилась довольно любопытная коллекция писем и прочих </a:t>
            </a:r>
            <a:r>
              <a:rPr lang="ru-RU" dirty="0" smtClean="0"/>
              <a:t>документов… В </a:t>
            </a:r>
            <a:r>
              <a:rPr lang="ru-RU" dirty="0"/>
              <a:t>то время как одни обвиняют меня в оскорблении молодого поколения, в отсталости, в мракобесии, извещают меня, что «с хохотом </a:t>
            </a:r>
            <a:r>
              <a:rPr lang="ru-RU" dirty="0" smtClean="0"/>
              <a:t>презрения </a:t>
            </a:r>
            <a:r>
              <a:rPr lang="ru-RU" dirty="0"/>
              <a:t>сжигают мои фотографические карточки», — другие, напротив, с негодованием упрекают меня в низкопоклонстве перед самым этим молодым </a:t>
            </a:r>
            <a:r>
              <a:rPr lang="ru-RU" dirty="0" smtClean="0"/>
              <a:t>поколением</a:t>
            </a:r>
            <a:r>
              <a:rPr lang="ru-RU" dirty="0"/>
              <a:t>».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И.С.Тургенев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1626195"/>
          </a:xfrm>
        </p:spPr>
        <p:txBody>
          <a:bodyPr>
            <a:normAutofit/>
          </a:bodyPr>
          <a:lstStyle/>
          <a:p>
            <a:r>
              <a:rPr lang="ru-RU" u="sng" dirty="0" smtClean="0"/>
              <a:t>М.Антонович «</a:t>
            </a:r>
            <a:r>
              <a:rPr lang="ru-RU" u="sng" dirty="0" err="1" smtClean="0"/>
              <a:t>Асмодей</a:t>
            </a:r>
            <a:r>
              <a:rPr lang="ru-RU" u="sng" dirty="0" smtClean="0"/>
              <a:t> нашего времени»: </a:t>
            </a:r>
            <a:r>
              <a:rPr lang="ru-RU" dirty="0" smtClean="0"/>
              <a:t>«карикатура на современную молодёжь»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041775" cy="1482179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Д.Писарев «Базаров»: </a:t>
            </a:r>
            <a:r>
              <a:rPr lang="ru-RU" dirty="0" smtClean="0"/>
              <a:t>«России на данном этапе требуются именно такие </a:t>
            </a:r>
            <a:r>
              <a:rPr lang="ru-RU" dirty="0" smtClean="0"/>
              <a:t>люди»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www.azlib.ru/a/antonowich_m_a/.ph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5"/>
            <a:ext cx="2808312" cy="3891408"/>
          </a:xfrm>
          <a:prstGeom prst="rect">
            <a:avLst/>
          </a:prstGeom>
          <a:noFill/>
        </p:spPr>
      </p:pic>
      <p:pic>
        <p:nvPicPr>
          <p:cNvPr id="10244" name="Picture 4" descr="http://book-hall.ru/files/pisa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67463" y="2204864"/>
            <a:ext cx="3452183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Базаров-нигилист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« – Гм!.. Действовать, ломать… – продолжал он. – Но как же это ломать, не зная даже почему?</a:t>
            </a:r>
          </a:p>
          <a:p>
            <a:r>
              <a:rPr lang="ru-RU" b="1" dirty="0"/>
              <a:t>– Мы ломаем, потому что мы сила, – заметил Аркадий. Павел Петрович посмотрел на своего племянника и усмехнулся.</a:t>
            </a:r>
          </a:p>
          <a:p>
            <a:r>
              <a:rPr lang="ru-RU" b="1" dirty="0"/>
              <a:t>– Да, сила – так и не дает отчета, – проговорил Аркадий и выпрямился.</a:t>
            </a:r>
          </a:p>
          <a:p>
            <a:r>
              <a:rPr lang="ru-RU" b="1" dirty="0"/>
              <a:t>--  … Сила! И в диком калмыке и в монголе есть сила – да на что нам она? Нам дорога цивилизация, да-с, да-с, милостивый государь; нам дороги ее плоды»</a:t>
            </a:r>
          </a:p>
          <a:p>
            <a:endParaRPr lang="ru-RU" dirty="0"/>
          </a:p>
        </p:txBody>
      </p:sp>
      <p:pic>
        <p:nvPicPr>
          <p:cNvPr id="10" name="Содержимое 9" descr="Базаров П.Боклевский 18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34856"/>
            <a:ext cx="3891978" cy="4486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dirty="0"/>
              <a:t>«И если он называется нигилистом, то надо читать: революционером»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(</a:t>
            </a:r>
            <a:r>
              <a:rPr lang="ru-RU" sz="2000" dirty="0"/>
              <a:t>Письмо И. С. Тургенева К. К. Случевскому)</a:t>
            </a:r>
          </a:p>
        </p:txBody>
      </p:sp>
      <p:pic>
        <p:nvPicPr>
          <p:cNvPr id="6" name="Содержимое 5" descr="Кустодиев Большевик 1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4998" y="1600200"/>
            <a:ext cx="6174004" cy="4525963"/>
          </a:xfrm>
        </p:spPr>
      </p:pic>
      <p:sp>
        <p:nvSpPr>
          <p:cNvPr id="7" name="TextBox 6"/>
          <p:cNvSpPr txBox="1"/>
          <p:nvPr/>
        </p:nvSpPr>
        <p:spPr>
          <a:xfrm>
            <a:off x="2555776" y="63813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Б.Кустодиев «Большевик» 1919г.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Базаров-нигилист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258816" cy="5589240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/>
              <a:t>«И природа пустяки в том значении, в каком ты ее понимаешь. Природа не храм, а мастерская, и человек в ней работник»</a:t>
            </a:r>
          </a:p>
          <a:p>
            <a:r>
              <a:rPr lang="ru-RU" sz="4200" b="1" dirty="0"/>
              <a:t>« …изучать отдельные личности не стоит труда. Все люди друг на друга похожи как телом, так и душой; у каждого из нас мозг, селезенка, сердце, легкие одинаково устроены; и так называемые нравственные качества одни и те же у всех: небольшие видоизменения ничего не значат. Достаточно одного человеческого экземпляра, чтобы судить обо всех других. Люди, что деревья в лесу; ни один ботаник не станет заниматься каждою отдельною березой»</a:t>
            </a:r>
          </a:p>
          <a:p>
            <a:endParaRPr lang="ru-RU" dirty="0"/>
          </a:p>
        </p:txBody>
      </p:sp>
      <p:pic>
        <p:nvPicPr>
          <p:cNvPr id="10" name="Содержимое 9" descr="Базаров П.Боклевский 18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34856"/>
            <a:ext cx="3891978" cy="448643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Современник Тургенева поэт В.С.Курочкин вот как описал Базарова: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3200" b="1" dirty="0" smtClean="0"/>
              <a:t>Внёс с собою он цинический,</a:t>
            </a:r>
          </a:p>
          <a:p>
            <a:pPr>
              <a:buNone/>
            </a:pPr>
            <a:r>
              <a:rPr lang="ru-RU" sz="3200" b="1" dirty="0" smtClean="0"/>
              <a:t>Некий запах хирургический.</a:t>
            </a:r>
          </a:p>
          <a:p>
            <a:pPr>
              <a:buNone/>
            </a:pPr>
            <a:r>
              <a:rPr lang="ru-RU" sz="3200" b="1" dirty="0" smtClean="0"/>
              <a:t>И лягушку за лягушкой</a:t>
            </a:r>
          </a:p>
          <a:p>
            <a:pPr>
              <a:buNone/>
            </a:pPr>
            <a:r>
              <a:rPr lang="ru-RU" sz="3200" b="1" dirty="0" smtClean="0"/>
              <a:t>Истреблять пошёл в селенье</a:t>
            </a:r>
          </a:p>
          <a:p>
            <a:pPr>
              <a:buNone/>
            </a:pPr>
            <a:r>
              <a:rPr lang="ru-RU" sz="3200" b="1" dirty="0" smtClean="0"/>
              <a:t>Полон духа разрушенья.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- Каково отношение Курочкина к Базарову?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Атомная сказка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052736"/>
            <a:ext cx="3888432" cy="58052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Эту сказку счастливую слышал </a:t>
            </a:r>
          </a:p>
          <a:p>
            <a:pPr>
              <a:buNone/>
            </a:pPr>
            <a:r>
              <a:rPr lang="ru-RU" b="1" dirty="0" smtClean="0"/>
              <a:t>Я уже на теперешний лад, </a:t>
            </a:r>
          </a:p>
          <a:p>
            <a:pPr>
              <a:buNone/>
            </a:pPr>
            <a:r>
              <a:rPr lang="ru-RU" b="1" dirty="0" smtClean="0"/>
              <a:t>Как Иванушка во поле вышел </a:t>
            </a:r>
          </a:p>
          <a:p>
            <a:pPr>
              <a:buNone/>
            </a:pPr>
            <a:r>
              <a:rPr lang="ru-RU" b="1" dirty="0" smtClean="0"/>
              <a:t>И стрелу запустил наугад. 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Он пошёл в </a:t>
            </a:r>
            <a:r>
              <a:rPr lang="ru-RU" b="1" dirty="0" err="1" smtClean="0"/>
              <a:t>направленьи</a:t>
            </a:r>
            <a:r>
              <a:rPr lang="ru-RU" b="1" dirty="0" smtClean="0"/>
              <a:t> полёта </a:t>
            </a:r>
          </a:p>
          <a:p>
            <a:pPr>
              <a:buNone/>
            </a:pPr>
            <a:r>
              <a:rPr lang="ru-RU" b="1" dirty="0" smtClean="0"/>
              <a:t>По сребристому следу судьбы </a:t>
            </a:r>
          </a:p>
          <a:p>
            <a:pPr>
              <a:buNone/>
            </a:pPr>
            <a:r>
              <a:rPr lang="ru-RU" b="1" dirty="0" smtClean="0"/>
              <a:t>И попал он к лягушке в болото </a:t>
            </a:r>
          </a:p>
          <a:p>
            <a:pPr>
              <a:buNone/>
            </a:pPr>
            <a:r>
              <a:rPr lang="ru-RU" b="1" dirty="0" smtClean="0"/>
              <a:t>За три моря от отчей избы. 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- Пригодится на правое дело! - </a:t>
            </a:r>
          </a:p>
          <a:p>
            <a:pPr>
              <a:buNone/>
            </a:pPr>
            <a:r>
              <a:rPr lang="ru-RU" b="1" dirty="0" smtClean="0"/>
              <a:t>Положил он лягушку в платок. </a:t>
            </a:r>
          </a:p>
          <a:p>
            <a:pPr>
              <a:buNone/>
            </a:pPr>
            <a:r>
              <a:rPr lang="ru-RU" b="1" dirty="0" smtClean="0"/>
              <a:t>Вскрыл ей белое царское тело </a:t>
            </a:r>
          </a:p>
          <a:p>
            <a:pPr>
              <a:buNone/>
            </a:pPr>
            <a:r>
              <a:rPr lang="ru-RU" b="1" dirty="0" smtClean="0"/>
              <a:t>И пустил электрический ток. 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В долгих муках она умирала, </a:t>
            </a:r>
          </a:p>
          <a:p>
            <a:pPr>
              <a:buNone/>
            </a:pPr>
            <a:r>
              <a:rPr lang="ru-RU" b="1" dirty="0" smtClean="0"/>
              <a:t>В каждой жилке стучали века, </a:t>
            </a:r>
          </a:p>
          <a:p>
            <a:pPr>
              <a:buNone/>
            </a:pPr>
            <a:r>
              <a:rPr lang="ru-RU" b="1" dirty="0" smtClean="0"/>
              <a:t>И улыбка познанья играла </a:t>
            </a:r>
          </a:p>
          <a:p>
            <a:pPr>
              <a:buNone/>
            </a:pPr>
            <a:r>
              <a:rPr lang="ru-RU" b="1" dirty="0" smtClean="0"/>
              <a:t>На счастливом лице </a:t>
            </a:r>
            <a:r>
              <a:rPr lang="ru-RU" b="1" dirty="0" err="1" smtClean="0"/>
              <a:t>дурака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dirty="0" smtClean="0"/>
              <a:t>			2 февраля 1968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404813"/>
            <a:ext cx="4040188" cy="177006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Ф.М.Достоевский: </a:t>
            </a:r>
            <a:br>
              <a:rPr lang="ru-RU" b="1" dirty="0" smtClean="0"/>
            </a:br>
            <a:r>
              <a:rPr lang="ru-RU" b="1" dirty="0" smtClean="0"/>
              <a:t>«Жертва своей собственной сухой и отвлечённой теории»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923928" y="3861048"/>
            <a:ext cx="5004048" cy="2996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И.С.Тургенев: "...никто, кажется, не подозревает, что я попытался в нем представить трагическое лицо - а все толкуют: - зачем он так дурен? или - зачем он так хорош?"</a:t>
            </a:r>
          </a:p>
          <a:p>
            <a:endParaRPr lang="ru-RU" dirty="0"/>
          </a:p>
        </p:txBody>
      </p:sp>
      <p:pic>
        <p:nvPicPr>
          <p:cNvPr id="25602" name="Picture 2" descr="http://www.dostojewski.eu/PAGEgalerie/Bildniss/General02/slides/Dostojewski%20Fjodor%20187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240360" cy="4203711"/>
          </a:xfrm>
          <a:prstGeom prst="rect">
            <a:avLst/>
          </a:prstGeom>
          <a:noFill/>
        </p:spPr>
      </p:pic>
      <p:pic>
        <p:nvPicPr>
          <p:cNvPr id="1026" name="Picture 2" descr="E:\к урокам литературы\6 класс\тургенев\Turgenev_by_Repin_1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2736304" cy="352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453</Words>
  <Application>Microsoft Office PowerPoint</Application>
  <PresentationFormat>Экран (4:3)</PresentationFormat>
  <Paragraphs>60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Споры вокруг романа И.С.Тургенева «Отцы и дети»</vt:lpstr>
      <vt:lpstr>Слайд 2</vt:lpstr>
      <vt:lpstr>Слайд 3</vt:lpstr>
      <vt:lpstr>Базаров-нигилист</vt:lpstr>
      <vt:lpstr>«И если он называется нигилистом, то надо читать: революционером»  (Письмо И. С. Тургенева К. К. Случевскому)</vt:lpstr>
      <vt:lpstr>Базаров-нигилист</vt:lpstr>
      <vt:lpstr>Современник Тургенева поэт В.С.Курочкин вот как описал Базарова: </vt:lpstr>
      <vt:lpstr>Атомная сказка </vt:lpstr>
      <vt:lpstr>Слайд 9</vt:lpstr>
      <vt:lpstr>«…Если читатель ______________ Базарова со всей его грубостью, бессердечностью, безжалостной сухостью и резкостью, если он его ___________________, повторяю я, - я виноват и не достиг своей цели».  </vt:lpstr>
      <vt:lpstr>«…Если читатель не полюбит Базарова со всей его грубостью, бессердечностью, безжалостной сухостью и резкостью, если он его не полюбит, повторяю я, - я виноват и не достиг своей цели».  </vt:lpstr>
      <vt:lpstr>Слайд 12</vt:lpstr>
      <vt:lpstr> «… Базаровы – наши блудные дети» (А.И.Герцен)</vt:lpstr>
      <vt:lpstr> И.Глазунов «Возвращение блудного сына» 1968г.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Споры вокруг романа И.С.Тургенева «Отцы и дети»</dc:title>
  <dc:creator>Домашний</dc:creator>
  <cp:lastModifiedBy>Домашний</cp:lastModifiedBy>
  <cp:revision>11</cp:revision>
  <dcterms:created xsi:type="dcterms:W3CDTF">2015-11-13T18:21:22Z</dcterms:created>
  <dcterms:modified xsi:type="dcterms:W3CDTF">2016-11-27T16:55:46Z</dcterms:modified>
</cp:coreProperties>
</file>