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0" r:id="rId4"/>
    <p:sldId id="261" r:id="rId5"/>
    <p:sldId id="258" r:id="rId6"/>
    <p:sldId id="264" r:id="rId7"/>
    <p:sldId id="265" r:id="rId8"/>
    <p:sldId id="257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66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EAECF6A-2F40-4199-98C5-D252E98D3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0243B-1A97-4113-9FF8-8F0B71BCB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31089-ED2D-451D-A9B1-F1F28642D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23F90-6AC3-406A-956B-1255A921D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C3F65-B906-41F0-9756-E2239D021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1784D-444A-471E-80C9-C40F29B27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F70BF-17FD-4D2E-930F-07A084857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C1D5-1CCF-4608-8C0C-614F3F6C2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B063-CABE-4857-9A73-E7D4D439E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FF2D6-4BB4-49F3-88A4-A2363C7BC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2AC23-1CE5-4FD1-BB30-B5B2E3ACF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2D672-A6D4-4264-97C3-7A42D412B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01B8BF6-D197-4D6C-98A2-E00A7E6E2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thl.narod.ru/3/ttt.htm" TargetMode="External"/><Relationship Id="rId2" Type="http://schemas.openxmlformats.org/officeDocument/2006/relationships/hyperlink" Target="http://lib.1september.ru/2004/17/15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p3prima.com/mp3poisk/&#1045;&#1089;&#1083;&#1080;%20&#1076;&#1088;&#1091;&#1075;%20&#1085;&#1077;%20&#1089;&#1084;&#1077;&#1077;&#1090;&#1089;&#1103;" TargetMode="External"/><Relationship Id="rId4" Type="http://schemas.openxmlformats.org/officeDocument/2006/relationships/hyperlink" Target="http://allforchildren.ru/friendsongs/friend15.ph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1\Desktop\POU%20&#1057;&#1077;&#1084;&#1100;&#1103;%20&#1055;&#1088;&#1077;&#1079;&#1077;&#1085;&#1090;&#1072;&#1094;&#1080;&#1103;%20&#1082;%20&#1091;&#1088;&#1086;&#1082;&#1091;%20&#1058;&#1056;&#1050;&#1052;\Pesnya%20pro%20druzhbu%20Esli%20drug%20ne%20smeetsya%20ty%20vklyuchi%20emu%20solnce%20ty%20%20(mp3top100.net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5175"/>
            <a:ext cx="7772400" cy="2835275"/>
          </a:xfrm>
        </p:spPr>
        <p:txBody>
          <a:bodyPr/>
          <a:lstStyle/>
          <a:p>
            <a:pPr eaLnBrk="1" hangingPunct="1"/>
            <a:r>
              <a:rPr lang="ru-RU" smtClean="0"/>
              <a:t>Урок окружающего мира </a:t>
            </a:r>
            <a:br>
              <a:rPr lang="ru-RU" smtClean="0"/>
            </a:br>
            <a:r>
              <a:rPr lang="ru-RU" smtClean="0"/>
              <a:t>2 класс </a:t>
            </a:r>
            <a:br>
              <a:rPr lang="ru-RU" smtClean="0"/>
            </a:br>
            <a:r>
              <a:rPr lang="ru-RU" smtClean="0"/>
              <a:t>Тема «Семья»</a:t>
            </a:r>
            <a:br>
              <a:rPr lang="ru-RU" smtClean="0"/>
            </a:br>
            <a:r>
              <a:rPr lang="ru-RU" smtClean="0"/>
              <a:t>УМК «Гармония»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149725"/>
            <a:ext cx="8135937" cy="2232025"/>
          </a:xfrm>
        </p:spPr>
        <p:txBody>
          <a:bodyPr/>
          <a:lstStyle/>
          <a:p>
            <a:pPr eaLnBrk="1" hangingPunct="1"/>
            <a:r>
              <a:rPr lang="ru-RU" sz="2800" smtClean="0"/>
              <a:t>Учитель Пономарева Ольга Ивановна, учительнаачльных классов МБОУ «Кардымовская средняя общеобразовательная школа имени Героя Советского Союза С.Н. Решетова»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Объясни имена</a:t>
            </a:r>
          </a:p>
        </p:txBody>
      </p:sp>
      <p:pic>
        <p:nvPicPr>
          <p:cNvPr id="11267" name="Picture 5" descr="Име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6784" t="9491" r="4333" b="4877"/>
          <a:stretch>
            <a:fillRect/>
          </a:stretch>
        </p:blipFill>
        <p:spPr>
          <a:xfrm>
            <a:off x="611188" y="1401763"/>
            <a:ext cx="7705725" cy="549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Объясни имена Пискун, Прыгунок.</a:t>
            </a:r>
          </a:p>
        </p:txBody>
      </p:sp>
      <p:pic>
        <p:nvPicPr>
          <p:cNvPr id="12291" name="Picture 8" descr="Име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73025" y="1700213"/>
            <a:ext cx="9217025" cy="4752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smtClean="0"/>
              <a:t>Объясним имена, пришедшие </a:t>
            </a:r>
            <a:br>
              <a:rPr lang="ru-RU" sz="4000" smtClean="0"/>
            </a:br>
            <a:r>
              <a:rPr lang="ru-RU" sz="4000" smtClean="0"/>
              <a:t>к нам из других языков.</a:t>
            </a:r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24400"/>
            <a:ext cx="8208962" cy="1752600"/>
          </a:xfrm>
        </p:spPr>
        <p:txBody>
          <a:bodyPr/>
          <a:lstStyle/>
          <a:p>
            <a:pPr algn="l" eaLnBrk="1" hangingPunct="1"/>
            <a:r>
              <a:rPr lang="ru-RU" smtClean="0"/>
              <a:t>Тихон – греческое имя – «счастливый»</a:t>
            </a:r>
          </a:p>
          <a:p>
            <a:pPr algn="l" eaLnBrk="1" hangingPunct="1"/>
            <a:r>
              <a:rPr lang="ru-RU" smtClean="0"/>
              <a:t>Марина – римское имя – «морская»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 l="12175" t="42076" r="6625" b="34514"/>
          <a:stretch>
            <a:fillRect/>
          </a:stretch>
        </p:blipFill>
        <p:spPr bwMode="auto">
          <a:xfrm>
            <a:off x="4572000" y="1557338"/>
            <a:ext cx="3960813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/>
          <a:srcRect l="16203" t="3094" r="10744" b="61017"/>
          <a:stretch>
            <a:fillRect/>
          </a:stretch>
        </p:blipFill>
        <p:spPr bwMode="auto">
          <a:xfrm>
            <a:off x="539750" y="1557338"/>
            <a:ext cx="247491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2578100"/>
          </a:xfrm>
        </p:spPr>
        <p:txBody>
          <a:bodyPr/>
          <a:lstStyle/>
          <a:p>
            <a:pPr eaLnBrk="1" hangingPunct="1"/>
            <a:r>
              <a:rPr lang="ru-RU" sz="2300" smtClean="0"/>
              <a:t>ФАМИЛИИ.</a:t>
            </a:r>
            <a:br>
              <a:rPr lang="ru-RU" sz="2300" smtClean="0"/>
            </a:br>
            <a:r>
              <a:rPr lang="ru-RU" sz="2200" smtClean="0"/>
              <a:t>Живёт человек, имеющий кузнецу. Среди односельчан он получает прозвище Кузнец. Проходят годы, и потомки этого Кузнеца получают фамилию Кузнецовы, которая передаётся по наследству. </a:t>
            </a:r>
            <a:br>
              <a:rPr lang="ru-RU" sz="2200" smtClean="0"/>
            </a:br>
            <a:r>
              <a:rPr lang="ru-RU" sz="2200" smtClean="0"/>
              <a:t>Становятся Кузнецовы людьми разных профессий – агрономы, учителя, врачи, военнослужащие, а фамилия остаётся.</a:t>
            </a:r>
            <a:r>
              <a:rPr lang="ru-RU" sz="4000" smtClean="0"/>
              <a:t> </a:t>
            </a:r>
          </a:p>
        </p:txBody>
      </p:sp>
      <p:pic>
        <p:nvPicPr>
          <p:cNvPr id="1433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7200"/>
            <a:ext cx="9217025" cy="386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75312"/>
          </a:xfrm>
        </p:spPr>
        <p:txBody>
          <a:bodyPr/>
          <a:lstStyle/>
          <a:p>
            <a:pPr eaLnBrk="1" hangingPunct="1"/>
            <a:r>
              <a:rPr lang="ru-RU" smtClean="0"/>
              <a:t>Определите </a:t>
            </a:r>
            <a:br>
              <a:rPr lang="ru-RU" smtClean="0"/>
            </a:br>
            <a:r>
              <a:rPr lang="ru-RU" smtClean="0"/>
              <a:t>прозвище по фамилии: Голованов</a:t>
            </a:r>
            <a:br>
              <a:rPr lang="ru-RU" smtClean="0"/>
            </a:br>
            <a:r>
              <a:rPr lang="ru-RU" smtClean="0"/>
              <a:t>Сиротинин</a:t>
            </a:r>
            <a:br>
              <a:rPr lang="ru-RU" smtClean="0"/>
            </a:br>
            <a:r>
              <a:rPr lang="ru-RU" smtClean="0"/>
              <a:t>Ревякин</a:t>
            </a:r>
            <a:br>
              <a:rPr lang="ru-RU" smtClean="0"/>
            </a:br>
            <a:r>
              <a:rPr lang="ru-RU" smtClean="0"/>
              <a:t> Шумилин </a:t>
            </a:r>
            <a:br>
              <a:rPr lang="ru-RU" smtClean="0"/>
            </a:br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13788" cy="1282700"/>
          </a:xfrm>
        </p:spPr>
        <p:txBody>
          <a:bodyPr/>
          <a:lstStyle/>
          <a:p>
            <a:pPr eaLnBrk="1" hangingPunct="1"/>
            <a:r>
              <a:rPr lang="ru-RU" sz="2800" smtClean="0"/>
              <a:t>Назовите родственников Ершовой Наташи, </a:t>
            </a:r>
            <a:br>
              <a:rPr lang="ru-RU" sz="2800" smtClean="0"/>
            </a:br>
            <a:r>
              <a:rPr lang="ru-RU" sz="2800" smtClean="0"/>
              <a:t>если на рисунке изображена семья её двоюродного брата.</a:t>
            </a:r>
            <a:r>
              <a:rPr lang="ru-RU" sz="4000" smtClean="0"/>
              <a:t> </a:t>
            </a:r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134"/>
          <a:stretch>
            <a:fillRect/>
          </a:stretch>
        </p:blipFill>
        <p:spPr>
          <a:xfrm>
            <a:off x="250825" y="1628775"/>
            <a:ext cx="8497888" cy="4789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374063" cy="1800225"/>
          </a:xfrm>
        </p:spPr>
        <p:txBody>
          <a:bodyPr/>
          <a:lstStyle/>
          <a:p>
            <a:pPr eaLnBrk="1" hangingPunct="1"/>
            <a:r>
              <a:rPr lang="ru-RU" sz="2800" smtClean="0"/>
              <a:t>Рассмотрите схему семьи Кораблевых. Назовите имена и отчества детей, имена их прадедов. Кто сохранит фамилию Кораблев?</a:t>
            </a:r>
          </a:p>
        </p:txBody>
      </p:sp>
      <p:pic>
        <p:nvPicPr>
          <p:cNvPr id="1741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133600"/>
            <a:ext cx="8569325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mtClean="0"/>
              <a:t>Синквейн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4721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zh-CN" sz="2800" smtClean="0"/>
              <a:t>ПАМЯТКА</a:t>
            </a:r>
          </a:p>
          <a:p>
            <a:pPr eaLnBrk="1" hangingPunct="1">
              <a:buFontTx/>
              <a:buNone/>
            </a:pPr>
            <a:r>
              <a:rPr lang="ru-RU" altLang="zh-CN" sz="2800" smtClean="0"/>
              <a:t>1 –я строчка:      </a:t>
            </a:r>
            <a:r>
              <a:rPr lang="ru-RU" altLang="zh-CN" sz="2800" b="1" smtClean="0"/>
              <a:t>СЕМЬЯ </a:t>
            </a:r>
          </a:p>
          <a:p>
            <a:pPr eaLnBrk="1" hangingPunct="1">
              <a:buFontTx/>
              <a:buNone/>
            </a:pPr>
            <a:r>
              <a:rPr lang="ru-RU" altLang="zh-CN" sz="2800" smtClean="0"/>
              <a:t>2. Вторая строчка - это описание темы в двух словах (двумя прилагательными).</a:t>
            </a:r>
          </a:p>
          <a:p>
            <a:pPr eaLnBrk="1" hangingPunct="1">
              <a:buFontTx/>
              <a:buNone/>
            </a:pPr>
            <a:r>
              <a:rPr lang="ru-RU" altLang="zh-CN" sz="2800" smtClean="0"/>
              <a:t>3. Третья строчка - это описание действия в рамках этой темы тремя словами. Три глагола.</a:t>
            </a:r>
          </a:p>
          <a:p>
            <a:pPr eaLnBrk="1" hangingPunct="1">
              <a:buFontTx/>
              <a:buNone/>
            </a:pPr>
            <a:r>
              <a:rPr lang="ru-RU" altLang="zh-CN" sz="2800" smtClean="0"/>
              <a:t>4. Четвертая строка - это фраза из четырех слов, показывающая отношение к теме.</a:t>
            </a:r>
          </a:p>
          <a:p>
            <a:pPr eaLnBrk="1" hangingPunct="1">
              <a:buFontTx/>
              <a:buNone/>
            </a:pPr>
            <a:r>
              <a:rPr lang="ru-RU" altLang="zh-CN" sz="2800" smtClean="0"/>
              <a:t>5. Последняя строка - это синоним из одного слова, который повторяет суть темы.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/>
              <a:t>	Обсудить с родителями вопросы на стр.77. </a:t>
            </a:r>
          </a:p>
          <a:p>
            <a:pPr eaLnBrk="1" hangingPunct="1">
              <a:buFontTx/>
              <a:buNone/>
            </a:pPr>
            <a:r>
              <a:rPr lang="ru-RU" sz="3600" smtClean="0"/>
              <a:t>	Прочитать рассказы Юрия Коваля. По желанию их озаглавить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95288" y="333375"/>
            <a:ext cx="8353425" cy="1727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Семья – </a:t>
            </a:r>
            <a:b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это группа близких родственников,</a:t>
            </a:r>
          </a:p>
          <a:p>
            <a:pPr algn="ctr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живущих вместе.</a:t>
            </a:r>
            <a:b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835150"/>
            <a:ext cx="6697663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4"/>
          <p:cNvSpPr>
            <a:spLocks noChangeArrowheads="1"/>
          </p:cNvSpPr>
          <p:nvPr/>
        </p:nvSpPr>
        <p:spPr bwMode="auto">
          <a:xfrm>
            <a:off x="395288" y="260350"/>
            <a:ext cx="8208962" cy="619125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Учебник, тетрадь, </a:t>
            </a:r>
          </a:p>
          <a:p>
            <a:pPr algn="ctr"/>
            <a:r>
              <a:rPr lang="ru-RU" b="1"/>
              <a:t>Ручку, карандаши</a:t>
            </a:r>
          </a:p>
          <a:p>
            <a:pPr algn="ctr"/>
            <a:r>
              <a:rPr lang="ru-RU" b="1"/>
              <a:t>Аккуратно положу.</a:t>
            </a:r>
          </a:p>
          <a:p>
            <a:pPr algn="ctr"/>
            <a:r>
              <a:rPr lang="ru-RU" b="1"/>
              <a:t>За партой правильно сижу, </a:t>
            </a:r>
          </a:p>
          <a:p>
            <a:pPr algn="ctr"/>
            <a:r>
              <a:rPr lang="ru-RU" b="1"/>
              <a:t>Ответить надо – руку подниму.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altLang="zh-CN" sz="1800" b="1" smtClean="0"/>
              <a:t>Информационные ресурсы</a:t>
            </a:r>
            <a:endParaRPr lang="ru-RU" sz="1800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318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smtClean="0"/>
              <a:t>Т. Бокова Первый раз в первый класс. Стихи для школьников. Москва: ЭКСМО, 2010.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Твои первые стихи.- Смоленск: Русич, 2003.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О.Т.Поглазова. Окружающий мир: учебник для 2 класса общеобраз. учреждений. В 2 ч. Часть 2./ О.Т. Поглазова. – 2-е изд. Смоленск: Ассоциация </a:t>
            </a:r>
            <a:r>
              <a:rPr lang="en-US" sz="1600" smtClean="0"/>
              <a:t>XXI</a:t>
            </a:r>
            <a:r>
              <a:rPr lang="ru-RU" sz="1600" smtClean="0"/>
              <a:t> век, 2009.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О.Т.Поглазова. Окружающий мир: учебник для 2 класса общеобраз. учреждений. В 2 ч. Часть 1/ О.Т. Поглазова, В.Д. Шилин –  Смоленск: Ассоциация </a:t>
            </a:r>
            <a:r>
              <a:rPr lang="en-US" sz="1600" smtClean="0"/>
              <a:t>XXI</a:t>
            </a:r>
            <a:r>
              <a:rPr lang="ru-RU" sz="1600" smtClean="0"/>
              <a:t> век, 2011.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/>
              <a:t>Е.В. Саплина, А.И. Саплин. Введение в историю. 3 класс. Учебник для общеобразовательных учебных заведений. – Москва: Дрофа, 1996.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zh-CN" sz="1600" smtClean="0"/>
              <a:t>Загашев И. Новые педагогические особенности технологии в школьной библиотеке: образовательная технология развития критического мышления через чтение и письмо. – </a:t>
            </a:r>
            <a:r>
              <a:rPr lang="ru-RU" altLang="zh-CN" sz="1600" smtClean="0">
                <a:hlinkClick r:id="rId2"/>
              </a:rPr>
              <a:t>http://lib.1september.ru/2004/17/15.htm</a:t>
            </a:r>
            <a:endParaRPr lang="ru-RU" altLang="zh-CN" sz="1600" smtClean="0"/>
          </a:p>
          <a:p>
            <a:pPr eaLnBrk="1" hangingPunct="1">
              <a:lnSpc>
                <a:spcPct val="90000"/>
              </a:lnSpc>
            </a:pPr>
            <a:r>
              <a:rPr lang="ru-RU" altLang="zh-CN" sz="1800" smtClean="0"/>
              <a:t>Технология «Развития критического мышления через чтение и письмо» – </a:t>
            </a:r>
            <a:r>
              <a:rPr lang="ru-RU" altLang="zh-CN" sz="1800" smtClean="0">
                <a:hlinkClick r:id="rId3"/>
              </a:rPr>
              <a:t>http://thl.narod.ru/3/ttt.htm</a:t>
            </a:r>
            <a:endParaRPr lang="ru-RU" altLang="zh-CN" sz="1800" smtClean="0"/>
          </a:p>
          <a:p>
            <a:pPr eaLnBrk="1" hangingPunct="1">
              <a:lnSpc>
                <a:spcPct val="90000"/>
              </a:lnSpc>
            </a:pPr>
            <a:r>
              <a:rPr lang="ru-RU" altLang="zh-CN" sz="1800" smtClean="0"/>
              <a:t>Материалы мастерской ТРКМ</a:t>
            </a:r>
          </a:p>
          <a:p>
            <a:pPr eaLnBrk="1" hangingPunct="1">
              <a:lnSpc>
                <a:spcPct val="90000"/>
              </a:lnSpc>
            </a:pPr>
            <a:r>
              <a:rPr lang="ru-RU" altLang="zh-CN" sz="1800" smtClean="0">
                <a:hlinkClick r:id="rId4"/>
              </a:rPr>
              <a:t>http://allforchildren.ru/friendsongs/friend15.php</a:t>
            </a:r>
            <a:endParaRPr lang="ru-RU" altLang="zh-CN" sz="1800" smtClean="0">
              <a:hlinkClick r:id="rId5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zh-CN" sz="1800" smtClean="0">
                <a:hlinkClick r:id="rId5"/>
              </a:rPr>
              <a:t>http://mp3prima.com/mp3poisk/Если%20друг%20не%20смеется</a:t>
            </a:r>
            <a:r>
              <a:rPr lang="ru-RU" altLang="zh-CN" sz="1800" smtClean="0"/>
              <a:t>...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"/>
          <p:cNvSpPr>
            <a:spLocks noChangeArrowheads="1"/>
          </p:cNvSpPr>
          <p:nvPr/>
        </p:nvSpPr>
        <p:spPr bwMode="auto">
          <a:xfrm>
            <a:off x="5943600" y="3946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4099" name="Group 21"/>
          <p:cNvGrpSpPr>
            <a:grpSpLocks/>
          </p:cNvGrpSpPr>
          <p:nvPr/>
        </p:nvGrpSpPr>
        <p:grpSpPr bwMode="auto">
          <a:xfrm>
            <a:off x="395288" y="620713"/>
            <a:ext cx="8064500" cy="4824412"/>
            <a:chOff x="2061" y="4772"/>
            <a:chExt cx="8280" cy="4277"/>
          </a:xfrm>
        </p:grpSpPr>
        <p:sp>
          <p:nvSpPr>
            <p:cNvPr id="4100" name="Rectangle 22"/>
            <p:cNvSpPr>
              <a:spLocks noChangeArrowheads="1"/>
            </p:cNvSpPr>
            <p:nvPr/>
          </p:nvSpPr>
          <p:spPr bwMode="auto">
            <a:xfrm>
              <a:off x="7641" y="4772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 b="1">
                  <a:latin typeface="Times New Roman" pitchFamily="18" charset="0"/>
                </a:rPr>
                <a:t>Внешний вид</a:t>
              </a:r>
              <a:endParaRPr lang="ru-RU" sz="2400" b="1"/>
            </a:p>
          </p:txBody>
        </p:sp>
        <p:sp>
          <p:nvSpPr>
            <p:cNvPr id="4101" name="Rectangle 23"/>
            <p:cNvSpPr>
              <a:spLocks noChangeArrowheads="1"/>
            </p:cNvSpPr>
            <p:nvPr/>
          </p:nvSpPr>
          <p:spPr bwMode="auto">
            <a:xfrm>
              <a:off x="7641" y="5454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 b="1">
                  <a:latin typeface="Times New Roman" pitchFamily="18" charset="0"/>
                </a:rPr>
                <a:t>Характер</a:t>
              </a:r>
              <a:endParaRPr lang="ru-RU" sz="2400" b="1"/>
            </a:p>
          </p:txBody>
        </p:sp>
        <p:sp>
          <p:nvSpPr>
            <p:cNvPr id="4102" name="Rectangle 24"/>
            <p:cNvSpPr>
              <a:spLocks noChangeArrowheads="1"/>
            </p:cNvSpPr>
            <p:nvPr/>
          </p:nvSpPr>
          <p:spPr bwMode="auto">
            <a:xfrm>
              <a:off x="7641" y="6174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 b="1">
                  <a:latin typeface="Times New Roman" pitchFamily="18" charset="0"/>
                </a:rPr>
                <a:t>Увлечение</a:t>
              </a:r>
              <a:endParaRPr lang="ru-RU" sz="2400" b="1"/>
            </a:p>
          </p:txBody>
        </p:sp>
        <p:sp>
          <p:nvSpPr>
            <p:cNvPr id="4103" name="Rectangle 25"/>
            <p:cNvSpPr>
              <a:spLocks noChangeArrowheads="1"/>
            </p:cNvSpPr>
            <p:nvPr/>
          </p:nvSpPr>
          <p:spPr bwMode="auto">
            <a:xfrm>
              <a:off x="7641" y="6894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 b="1">
                  <a:latin typeface="Times New Roman" pitchFamily="18" charset="0"/>
                </a:rPr>
                <a:t>Умение </a:t>
              </a:r>
            </a:p>
            <a:p>
              <a:r>
                <a:rPr lang="ru-RU" sz="1400" b="1">
                  <a:latin typeface="Times New Roman" pitchFamily="18" charset="0"/>
                </a:rPr>
                <a:t>(умеет делать)</a:t>
              </a:r>
              <a:endParaRPr lang="ru-RU" sz="1400" b="1"/>
            </a:p>
          </p:txBody>
        </p:sp>
        <p:sp>
          <p:nvSpPr>
            <p:cNvPr id="4104" name="Rectangle 26"/>
            <p:cNvSpPr>
              <a:spLocks noChangeArrowheads="1"/>
            </p:cNvSpPr>
            <p:nvPr/>
          </p:nvSpPr>
          <p:spPr bwMode="auto">
            <a:xfrm>
              <a:off x="7641" y="7794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400" b="1">
                  <a:latin typeface="Times New Roman" pitchFamily="18" charset="0"/>
                </a:rPr>
                <a:t>Мечта </a:t>
              </a:r>
              <a:r>
                <a:rPr lang="ru-RU" sz="1400" b="1">
                  <a:latin typeface="Times New Roman" pitchFamily="18" charset="0"/>
                </a:rPr>
                <a:t>(научиться)</a:t>
              </a:r>
              <a:endParaRPr lang="ru-RU" sz="1400" b="1"/>
            </a:p>
          </p:txBody>
        </p:sp>
        <p:grpSp>
          <p:nvGrpSpPr>
            <p:cNvPr id="4105" name="Group 27"/>
            <p:cNvGrpSpPr>
              <a:grpSpLocks/>
            </p:cNvGrpSpPr>
            <p:nvPr/>
          </p:nvGrpSpPr>
          <p:grpSpPr bwMode="auto">
            <a:xfrm>
              <a:off x="2061" y="4772"/>
              <a:ext cx="2865" cy="4140"/>
              <a:chOff x="1701" y="5094"/>
              <a:chExt cx="2865" cy="4140"/>
            </a:xfrm>
          </p:grpSpPr>
          <p:sp>
            <p:nvSpPr>
              <p:cNvPr id="4113" name="Oval 28"/>
              <p:cNvSpPr>
                <a:spLocks noChangeArrowheads="1"/>
              </p:cNvSpPr>
              <p:nvPr/>
            </p:nvSpPr>
            <p:spPr bwMode="auto">
              <a:xfrm>
                <a:off x="1881" y="7614"/>
                <a:ext cx="2520" cy="1620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b="1">
                    <a:latin typeface="Times New Roman" pitchFamily="18" charset="0"/>
                  </a:rPr>
                  <a:t>МОЙ ДРУГ</a:t>
                </a:r>
              </a:p>
              <a:p>
                <a:pPr algn="ctr"/>
                <a:r>
                  <a:rPr lang="ru-RU" sz="1400" b="1">
                    <a:latin typeface="Times New Roman" pitchFamily="18" charset="0"/>
                  </a:rPr>
                  <a:t>(ПОДРУГА)</a:t>
                </a:r>
                <a:endParaRPr lang="ru-RU"/>
              </a:p>
            </p:txBody>
          </p:sp>
          <p:pic>
            <p:nvPicPr>
              <p:cNvPr id="4114" name="Picture 2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01" y="5094"/>
                <a:ext cx="2865" cy="28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106" name="Line 30"/>
            <p:cNvSpPr>
              <a:spLocks noChangeShapeType="1"/>
            </p:cNvSpPr>
            <p:nvPr/>
          </p:nvSpPr>
          <p:spPr bwMode="auto">
            <a:xfrm flipV="1">
              <a:off x="4581" y="5132"/>
              <a:ext cx="3060" cy="2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Rectangle 31"/>
            <p:cNvSpPr>
              <a:spLocks noChangeArrowheads="1"/>
            </p:cNvSpPr>
            <p:nvPr/>
          </p:nvSpPr>
          <p:spPr bwMode="auto">
            <a:xfrm>
              <a:off x="7641" y="8514"/>
              <a:ext cx="2700" cy="535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>
                  <a:latin typeface="Times New Roman" pitchFamily="18" charset="0"/>
                </a:rPr>
                <a:t>Наш одноклассник</a:t>
              </a:r>
            </a:p>
            <a:p>
              <a:endParaRPr lang="ru-RU" sz="2000" b="1"/>
            </a:p>
          </p:txBody>
        </p:sp>
        <p:sp>
          <p:nvSpPr>
            <p:cNvPr id="4108" name="Line 32"/>
            <p:cNvSpPr>
              <a:spLocks noChangeShapeType="1"/>
            </p:cNvSpPr>
            <p:nvPr/>
          </p:nvSpPr>
          <p:spPr bwMode="auto">
            <a:xfrm flipV="1">
              <a:off x="4581" y="5814"/>
              <a:ext cx="3060" cy="1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Line 33"/>
            <p:cNvSpPr>
              <a:spLocks noChangeShapeType="1"/>
            </p:cNvSpPr>
            <p:nvPr/>
          </p:nvSpPr>
          <p:spPr bwMode="auto">
            <a:xfrm flipV="1">
              <a:off x="4581" y="6354"/>
              <a:ext cx="3060" cy="12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Line 34"/>
            <p:cNvSpPr>
              <a:spLocks noChangeShapeType="1"/>
            </p:cNvSpPr>
            <p:nvPr/>
          </p:nvSpPr>
          <p:spPr bwMode="auto">
            <a:xfrm flipV="1">
              <a:off x="4581" y="7074"/>
              <a:ext cx="3060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Line 35"/>
            <p:cNvSpPr>
              <a:spLocks noChangeShapeType="1"/>
            </p:cNvSpPr>
            <p:nvPr/>
          </p:nvSpPr>
          <p:spPr bwMode="auto">
            <a:xfrm>
              <a:off x="4581" y="7614"/>
              <a:ext cx="306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Line 36"/>
            <p:cNvSpPr>
              <a:spLocks noChangeShapeType="1"/>
            </p:cNvSpPr>
            <p:nvPr/>
          </p:nvSpPr>
          <p:spPr bwMode="auto">
            <a:xfrm>
              <a:off x="4581" y="7614"/>
              <a:ext cx="3060" cy="10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smtClean="0">
                <a:solidFill>
                  <a:srgbClr val="CC0000"/>
                </a:solidFill>
              </a:rPr>
              <a:t>Подарок друзьям.</a:t>
            </a:r>
          </a:p>
        </p:txBody>
      </p:sp>
      <p:pic>
        <p:nvPicPr>
          <p:cNvPr id="10247" name="Pesnya pro druzhbu Esli drug ne smeetsya ty vklyuchi emu solnce ty  (mp3top100.net).mp3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512763"/>
            <a:ext cx="989013" cy="989012"/>
          </a:xfrm>
        </p:spPr>
      </p:pic>
      <p:pic>
        <p:nvPicPr>
          <p:cNvPr id="5124" name="Picture 8" descr="Друз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1292225"/>
            <a:ext cx="612140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КНИГА Первый раз, в 1 класс"/>
          <p:cNvPicPr>
            <a:picLocks noChangeAspect="1" noChangeArrowheads="1"/>
          </p:cNvPicPr>
          <p:nvPr/>
        </p:nvPicPr>
        <p:blipFill>
          <a:blip r:embed="rId5" cstate="print"/>
          <a:srcRect l="3186" t="71317" r="45602"/>
          <a:stretch>
            <a:fillRect/>
          </a:stretch>
        </p:blipFill>
        <p:spPr bwMode="auto">
          <a:xfrm>
            <a:off x="827088" y="1287463"/>
            <a:ext cx="7089775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Друзь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1268413"/>
            <a:ext cx="7129462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Друзь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4213" y="1268413"/>
            <a:ext cx="7361237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5"/>
          <p:cNvSpPr>
            <a:spLocks noChangeArrowheads="1"/>
          </p:cNvSpPr>
          <p:nvPr/>
        </p:nvSpPr>
        <p:spPr bwMode="auto">
          <a:xfrm>
            <a:off x="1403350" y="1341438"/>
            <a:ext cx="5761038" cy="2641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2916238" y="1916113"/>
            <a:ext cx="27352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7Я</a:t>
            </a:r>
          </a:p>
        </p:txBody>
      </p:sp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2268538" y="1773238"/>
            <a:ext cx="3959225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587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713788" cy="1143000"/>
          </a:xfrm>
        </p:spPr>
        <p:txBody>
          <a:bodyPr/>
          <a:lstStyle/>
          <a:p>
            <a:pPr eaLnBrk="1" hangingPunct="1"/>
            <a:r>
              <a:rPr lang="ru-RU" sz="3600" smtClean="0"/>
              <a:t>Сколько поколений </a:t>
            </a:r>
            <a:br>
              <a:rPr lang="ru-RU" sz="3600" smtClean="0"/>
            </a:br>
            <a:r>
              <a:rPr lang="ru-RU" sz="3600" smtClean="0"/>
              <a:t>собралось за столом?</a:t>
            </a:r>
            <a:r>
              <a:rPr lang="ru-RU" sz="4000" smtClean="0"/>
              <a:t> </a:t>
            </a:r>
          </a:p>
        </p:txBody>
      </p:sp>
      <p:pic>
        <p:nvPicPr>
          <p:cNvPr id="7171" name="Picture 6" descr="Друзь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449388"/>
            <a:ext cx="6408737" cy="5408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Как называют эту семью?</a:t>
            </a:r>
          </a:p>
        </p:txBody>
      </p:sp>
      <p:pic>
        <p:nvPicPr>
          <p:cNvPr id="8195" name="Picture 6" descr="Друзь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557338"/>
            <a:ext cx="6264275" cy="5146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196975"/>
            <a:ext cx="72009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8207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Сколько поколений изображены на схеме?</a:t>
            </a:r>
          </a:p>
        </p:txBody>
      </p:sp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0" y="2636838"/>
            <a:ext cx="1403350" cy="2305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Первое </a:t>
            </a:r>
          </a:p>
          <a:p>
            <a:pPr algn="ctr"/>
            <a:r>
              <a:rPr lang="ru-RU"/>
              <a:t>поколение</a:t>
            </a:r>
          </a:p>
          <a:p>
            <a:pPr algn="ctr"/>
            <a:r>
              <a:rPr lang="ru-RU"/>
              <a:t>(старшее)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3357563"/>
            <a:ext cx="140335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3059113" y="5949950"/>
            <a:ext cx="3025775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Третье поколение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7740650" y="2781300"/>
            <a:ext cx="1403350" cy="2305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Первое </a:t>
            </a:r>
          </a:p>
          <a:p>
            <a:pPr algn="ctr"/>
            <a:r>
              <a:rPr lang="ru-RU"/>
              <a:t>поколение</a:t>
            </a:r>
          </a:p>
          <a:p>
            <a:pPr algn="ctr"/>
            <a:r>
              <a:rPr lang="ru-RU"/>
              <a:t>(старшее)</a:t>
            </a: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2916238" y="981075"/>
            <a:ext cx="3025775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Второе поколение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/>
      <p:bldP spid="3095" grpId="0" animBg="1"/>
      <p:bldP spid="3096" grpId="0" animBg="1"/>
      <p:bldP spid="30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Объясни имена</a:t>
            </a:r>
          </a:p>
        </p:txBody>
      </p:sp>
      <p:pic>
        <p:nvPicPr>
          <p:cNvPr id="10243" name="Picture 6" descr="Име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491" r="40500" b="4877"/>
          <a:stretch>
            <a:fillRect/>
          </a:stretch>
        </p:blipFill>
        <p:spPr>
          <a:xfrm>
            <a:off x="684213" y="1412875"/>
            <a:ext cx="7850187" cy="5260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386</Words>
  <Application>Microsoft Office PowerPoint</Application>
  <PresentationFormat>Экран (4:3)</PresentationFormat>
  <Paragraphs>65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Оформление по умолчанию</vt:lpstr>
      <vt:lpstr>Урок окружающего мира  2 класс  Тема «Семья» УМК «Гармония»</vt:lpstr>
      <vt:lpstr>Слайд 2</vt:lpstr>
      <vt:lpstr>Слайд 3</vt:lpstr>
      <vt:lpstr>Подарок друзьям.</vt:lpstr>
      <vt:lpstr>Слайд 5</vt:lpstr>
      <vt:lpstr>Сколько поколений  собралось за столом? </vt:lpstr>
      <vt:lpstr>Как называют эту семью?</vt:lpstr>
      <vt:lpstr>Слайд 8</vt:lpstr>
      <vt:lpstr>Объясни имена</vt:lpstr>
      <vt:lpstr>Объясни имена</vt:lpstr>
      <vt:lpstr>Объясни имена Пискун, Прыгунок.</vt:lpstr>
      <vt:lpstr>Объясним имена, пришедшие  к нам из других языков.</vt:lpstr>
      <vt:lpstr>ФАМИЛИИ. Живёт человек, имеющий кузнецу. Среди односельчан он получает прозвище Кузнец. Проходят годы, и потомки этого Кузнеца получают фамилию Кузнецовы, которая передаётся по наследству.  Становятся Кузнецовы людьми разных профессий – агрономы, учителя, врачи, военнослужащие, а фамилия остаётся. </vt:lpstr>
      <vt:lpstr>Определите  прозвище по фамилии: Голованов Сиротинин Ревякин  Шумилин  </vt:lpstr>
      <vt:lpstr>Назовите родственников Ершовой Наташи,  если на рисунке изображена семья её двоюродного брата. </vt:lpstr>
      <vt:lpstr>Рассмотрите схему семьи Кораблевых. Назовите имена и отчества детей, имена их прадедов. Кто сохранит фамилию Кораблев?</vt:lpstr>
      <vt:lpstr>Синквейн </vt:lpstr>
      <vt:lpstr>Домашнее задание</vt:lpstr>
      <vt:lpstr>Слайд 19</vt:lpstr>
      <vt:lpstr>Информационные ресурсы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hp1</cp:lastModifiedBy>
  <cp:revision>6</cp:revision>
  <dcterms:created xsi:type="dcterms:W3CDTF">2015-01-04T14:49:22Z</dcterms:created>
  <dcterms:modified xsi:type="dcterms:W3CDTF">2017-11-05T17:53:22Z</dcterms:modified>
</cp:coreProperties>
</file>