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1"/>
  </p:notesMasterIdLst>
  <p:sldIdLst>
    <p:sldId id="256" r:id="rId2"/>
    <p:sldId id="274" r:id="rId3"/>
    <p:sldId id="282" r:id="rId4"/>
    <p:sldId id="279" r:id="rId5"/>
    <p:sldId id="280" r:id="rId6"/>
    <p:sldId id="259" r:id="rId7"/>
    <p:sldId id="260" r:id="rId8"/>
    <p:sldId id="275" r:id="rId9"/>
    <p:sldId id="261" r:id="rId10"/>
    <p:sldId id="276" r:id="rId11"/>
    <p:sldId id="277" r:id="rId12"/>
    <p:sldId id="281" r:id="rId13"/>
    <p:sldId id="263" r:id="rId14"/>
    <p:sldId id="283" r:id="rId15"/>
    <p:sldId id="284" r:id="rId16"/>
    <p:sldId id="285" r:id="rId17"/>
    <p:sldId id="286" r:id="rId18"/>
    <p:sldId id="287" r:id="rId19"/>
    <p:sldId id="288" r:id="rId20"/>
    <p:sldId id="289" r:id="rId21"/>
    <p:sldId id="290" r:id="rId22"/>
    <p:sldId id="291" r:id="rId23"/>
    <p:sldId id="292" r:id="rId24"/>
    <p:sldId id="293" r:id="rId25"/>
    <p:sldId id="294" r:id="rId26"/>
    <p:sldId id="266" r:id="rId27"/>
    <p:sldId id="268" r:id="rId28"/>
    <p:sldId id="272" r:id="rId29"/>
    <p:sldId id="271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108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E869E4-9961-42E7-8EEE-594462F1B1A9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B80378-FB7A-41BC-B896-27072543780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B80378-FB7A-41BC-B896-270725437800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Темп окончания урока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B80378-FB7A-41BC-B896-270725437800}" type="slidenum">
              <a:rPr lang="ru-RU" smtClean="0"/>
              <a:pPr/>
              <a:t>26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B80378-FB7A-41BC-B896-270725437800}" type="slidenum">
              <a:rPr lang="ru-RU" smtClean="0"/>
              <a:pPr/>
              <a:t>27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5849-6D06-4E3D-B317-4E557DA9EAAC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9E73A-2DEA-4A91-AFA8-65AB803C9E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5849-6D06-4E3D-B317-4E557DA9EAAC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9E73A-2DEA-4A91-AFA8-65AB803C9E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5849-6D06-4E3D-B317-4E557DA9EAAC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9E73A-2DEA-4A91-AFA8-65AB803C9E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5849-6D06-4E3D-B317-4E557DA9EAAC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9E73A-2DEA-4A91-AFA8-65AB803C9E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5849-6D06-4E3D-B317-4E557DA9EAAC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9E73A-2DEA-4A91-AFA8-65AB803C9E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5849-6D06-4E3D-B317-4E557DA9EAAC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9E73A-2DEA-4A91-AFA8-65AB803C9E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5849-6D06-4E3D-B317-4E557DA9EAAC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9E73A-2DEA-4A91-AFA8-65AB803C9E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5849-6D06-4E3D-B317-4E557DA9EAAC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9E73A-2DEA-4A91-AFA8-65AB803C9E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5849-6D06-4E3D-B317-4E557DA9EAAC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9E73A-2DEA-4A91-AFA8-65AB803C9E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5849-6D06-4E3D-B317-4E557DA9EAAC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9E73A-2DEA-4A91-AFA8-65AB803C9E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5849-6D06-4E3D-B317-4E557DA9EAAC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959E73A-2DEA-4A91-AFA8-65AB803C9E1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475849-6D06-4E3D-B317-4E557DA9EAAC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959E73A-2DEA-4A91-AFA8-65AB803C9E1C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71547"/>
            <a:ext cx="7772400" cy="3000395"/>
          </a:xfrm>
        </p:spPr>
        <p:txBody>
          <a:bodyPr>
            <a:normAutofit fontScale="90000"/>
          </a:bodyPr>
          <a:lstStyle/>
          <a:p>
            <a:r>
              <a:rPr lang="ru-RU" dirty="0"/>
              <a:t> </a:t>
            </a:r>
            <a:r>
              <a:rPr lang="ru-RU" b="1" dirty="0" err="1"/>
              <a:t>Здоровьесберегающие</a:t>
            </a:r>
            <a:r>
              <a:rPr lang="ru-RU" b="1" dirty="0"/>
              <a:t> технологии </a:t>
            </a:r>
            <a:r>
              <a:rPr lang="ru-RU" b="1" dirty="0" smtClean="0"/>
              <a:t>на уроках и во внеурочной деятельности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4143380"/>
            <a:ext cx="8286808" cy="2357454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Директор 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МБОУ «</a:t>
            </a:r>
            <a:r>
              <a:rPr lang="ru-RU" sz="2000" dirty="0" err="1" smtClean="0">
                <a:solidFill>
                  <a:schemeClr val="tx1"/>
                </a:solidFill>
              </a:rPr>
              <a:t>Рыжковская</a:t>
            </a:r>
            <a:r>
              <a:rPr lang="ru-RU" sz="2000" dirty="0" smtClean="0">
                <a:solidFill>
                  <a:schemeClr val="tx1"/>
                </a:solidFill>
              </a:rPr>
              <a:t> средняя школа» 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Семенова Наталья Александровна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май 2015 год</a:t>
            </a:r>
          </a:p>
          <a:p>
            <a:pPr algn="ctr"/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12651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Классификация </a:t>
            </a:r>
            <a:r>
              <a:rPr lang="ru-RU" sz="3200" dirty="0" err="1" smtClean="0"/>
              <a:t>здоровьеформирующих</a:t>
            </a:r>
            <a:r>
              <a:rPr lang="ru-RU" sz="3200" dirty="0" smtClean="0"/>
              <a:t> технологий по Н.К. Смирнову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dirty="0" smtClean="0"/>
              <a:t>1</a:t>
            </a:r>
            <a:r>
              <a:rPr lang="ru-RU" sz="2400" i="1" dirty="0" smtClean="0"/>
              <a:t>. </a:t>
            </a:r>
            <a:r>
              <a:rPr lang="ru-RU" sz="2400" dirty="0" smtClean="0"/>
              <a:t>Медико-гигиенические технологии (МГТ).</a:t>
            </a:r>
          </a:p>
          <a:p>
            <a:pPr>
              <a:buNone/>
            </a:pPr>
            <a:r>
              <a:rPr lang="ru-RU" sz="2400" i="1" dirty="0" smtClean="0"/>
              <a:t>2. </a:t>
            </a:r>
            <a:r>
              <a:rPr lang="ru-RU" sz="2400" dirty="0" smtClean="0"/>
              <a:t>Физкультурно-оздоровительные технологии (ФОТ).</a:t>
            </a:r>
          </a:p>
          <a:p>
            <a:pPr>
              <a:buNone/>
            </a:pPr>
            <a:r>
              <a:rPr lang="ru-RU" sz="2400" i="1" dirty="0" smtClean="0"/>
              <a:t>З. </a:t>
            </a:r>
            <a:r>
              <a:rPr lang="ru-RU" sz="2400" dirty="0" smtClean="0"/>
              <a:t>Экологические </a:t>
            </a:r>
            <a:r>
              <a:rPr lang="ru-RU" sz="2400" dirty="0" err="1" smtClean="0"/>
              <a:t>здоровьесберегающие</a:t>
            </a:r>
            <a:r>
              <a:rPr lang="ru-RU" sz="2400" dirty="0" smtClean="0"/>
              <a:t> технологии (ЭЗТ).</a:t>
            </a:r>
          </a:p>
          <a:p>
            <a:pPr>
              <a:buNone/>
            </a:pPr>
            <a:r>
              <a:rPr lang="ru-RU" sz="2400" i="1" dirty="0" smtClean="0"/>
              <a:t>4. </a:t>
            </a:r>
            <a:r>
              <a:rPr lang="ru-RU" sz="2400" dirty="0" smtClean="0"/>
              <a:t>Технологии обеспечения безопасности жизнедеятельности (ТОБЖ).</a:t>
            </a:r>
          </a:p>
          <a:p>
            <a:pPr>
              <a:buNone/>
            </a:pPr>
            <a:r>
              <a:rPr lang="ru-RU" sz="2400" i="1" dirty="0" smtClean="0"/>
              <a:t>5. </a:t>
            </a:r>
            <a:r>
              <a:rPr lang="ru-RU" sz="2400" dirty="0" err="1" smtClean="0"/>
              <a:t>Здоровьесберегающие</a:t>
            </a:r>
            <a:r>
              <a:rPr lang="ru-RU" sz="2400" dirty="0" smtClean="0"/>
              <a:t> образовательные технологии (ЗОТ</a:t>
            </a:r>
            <a:r>
              <a:rPr lang="ru-RU" sz="2400" i="1" dirty="0" smtClean="0"/>
              <a:t>)</a:t>
            </a:r>
            <a:r>
              <a:rPr lang="ru-RU" sz="2400" dirty="0" smtClean="0"/>
              <a:t> подразделяются на 3 три подгруппы:</a:t>
            </a:r>
          </a:p>
          <a:p>
            <a:pPr>
              <a:buFontTx/>
              <a:buChar char="-"/>
            </a:pPr>
            <a:r>
              <a:rPr lang="ru-RU" sz="2000" u="sng" dirty="0" smtClean="0"/>
              <a:t>организационно-педагогические технологии (ОПТ)</a:t>
            </a:r>
            <a:r>
              <a:rPr lang="ru-RU" sz="2000" dirty="0" smtClean="0"/>
              <a:t>,</a:t>
            </a:r>
          </a:p>
          <a:p>
            <a:pPr>
              <a:buFontTx/>
              <a:buChar char="-"/>
            </a:pPr>
            <a:r>
              <a:rPr lang="ru-RU" sz="2000" u="sng" dirty="0" smtClean="0"/>
              <a:t>психолого-педагогические технологии (ППТ)</a:t>
            </a:r>
            <a:r>
              <a:rPr lang="ru-RU" sz="2000" dirty="0" smtClean="0"/>
              <a:t>,</a:t>
            </a:r>
          </a:p>
          <a:p>
            <a:pPr>
              <a:buNone/>
            </a:pPr>
            <a:r>
              <a:rPr lang="ru-RU" sz="2000" dirty="0" smtClean="0"/>
              <a:t>-     </a:t>
            </a:r>
            <a:r>
              <a:rPr lang="ru-RU" sz="2000" u="sng" dirty="0" smtClean="0"/>
              <a:t>учебно-воспитательные технологии (УВТ)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u="sng" dirty="0" smtClean="0"/>
              <a:t>6.Социально адаптирующие и личностно-развивающие технологии (</a:t>
            </a:r>
            <a:r>
              <a:rPr lang="en-US" sz="2400" u="sng" dirty="0" smtClean="0"/>
              <a:t>CA</a:t>
            </a:r>
            <a:r>
              <a:rPr lang="ru-RU" sz="2400" u="sng" dirty="0" smtClean="0"/>
              <a:t>Л</a:t>
            </a:r>
            <a:r>
              <a:rPr lang="en-US" sz="2400" u="sng" dirty="0" smtClean="0"/>
              <a:t>PT</a:t>
            </a:r>
            <a:r>
              <a:rPr lang="ru-RU" sz="2400" u="sng" dirty="0" smtClean="0"/>
              <a:t>).</a:t>
            </a:r>
          </a:p>
          <a:p>
            <a:pPr>
              <a:buNone/>
            </a:pPr>
            <a:r>
              <a:rPr lang="ru-RU" sz="2400" dirty="0" smtClean="0"/>
              <a:t>7.</a:t>
            </a:r>
            <a:r>
              <a:rPr lang="ru-RU" sz="2400" u="sng" dirty="0" smtClean="0"/>
              <a:t>Лечебно-оздоровительные технологии (ЛОТ).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err="1" smtClean="0"/>
              <a:t>Здоровьесберегающие</a:t>
            </a:r>
            <a:r>
              <a:rPr lang="ru-RU" sz="2800" dirty="0" smtClean="0"/>
              <a:t> образовательные технологии по </a:t>
            </a:r>
            <a:r>
              <a:rPr lang="ru-RU" sz="2800" b="1" dirty="0" smtClean="0"/>
              <a:t>О.В. Петрову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мониторинг состояния здоровья учащихся;</a:t>
            </a:r>
          </a:p>
          <a:p>
            <a:r>
              <a:rPr lang="ru-RU" sz="2400" dirty="0" smtClean="0"/>
              <a:t>учет особенностей возрастного развития школьников и разработка образовательной стратегии;</a:t>
            </a:r>
          </a:p>
          <a:p>
            <a:r>
              <a:rPr lang="ru-RU" sz="2400" dirty="0" smtClean="0"/>
              <a:t>создание благоприятного эмоционально-психологического климата;</a:t>
            </a:r>
          </a:p>
          <a:p>
            <a:r>
              <a:rPr lang="ru-RU" sz="2400" dirty="0" smtClean="0"/>
              <a:t>разнообразные виды </a:t>
            </a:r>
            <a:r>
              <a:rPr lang="ru-RU" sz="2400" dirty="0" err="1" smtClean="0"/>
              <a:t>здоровьесберегающей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деятельности учащихся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428604"/>
            <a:ext cx="8301038" cy="1272204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Основополагающие принципы </a:t>
            </a:r>
            <a:r>
              <a:rPr lang="ru-RU" sz="4000" b="1" dirty="0" err="1" smtClean="0"/>
              <a:t>здоровьесберегающих</a:t>
            </a:r>
            <a:r>
              <a:rPr lang="ru-RU" sz="4000" b="1" dirty="0" smtClean="0"/>
              <a:t> технологий</a:t>
            </a:r>
            <a:r>
              <a:rPr lang="ru-RU" sz="4000" dirty="0" smtClean="0"/>
              <a:t> 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785926"/>
            <a:ext cx="8186766" cy="4714908"/>
          </a:xfrm>
        </p:spPr>
        <p:txBody>
          <a:bodyPr>
            <a:normAutofit/>
          </a:bodyPr>
          <a:lstStyle/>
          <a:p>
            <a:r>
              <a:rPr lang="ru-RU" sz="2000" dirty="0"/>
              <a:t>1.Создание образовательной среды, обеспечивающей снятие всех </a:t>
            </a:r>
            <a:r>
              <a:rPr lang="ru-RU" sz="2000" dirty="0" err="1"/>
              <a:t>стрессобразующих</a:t>
            </a:r>
            <a:r>
              <a:rPr lang="ru-RU" sz="2000" dirty="0"/>
              <a:t> факторов </a:t>
            </a:r>
            <a:r>
              <a:rPr lang="ru-RU" sz="2000" dirty="0" smtClean="0"/>
              <a:t>учебно-воспитательного </a:t>
            </a:r>
            <a:r>
              <a:rPr lang="ru-RU" sz="2000" dirty="0"/>
              <a:t>процесса</a:t>
            </a:r>
            <a:r>
              <a:rPr lang="ru-RU" sz="2000" dirty="0" smtClean="0"/>
              <a:t>.</a:t>
            </a:r>
          </a:p>
          <a:p>
            <a:r>
              <a:rPr lang="ru-RU" sz="2000" dirty="0"/>
              <a:t> 2.Творческий характер образовательного процесса</a:t>
            </a:r>
            <a:r>
              <a:rPr lang="ru-RU" sz="2000" dirty="0" smtClean="0"/>
              <a:t>.</a:t>
            </a:r>
          </a:p>
          <a:p>
            <a:r>
              <a:rPr lang="ru-RU" sz="2000" dirty="0"/>
              <a:t>3.Обеспечение мотивации образовательной деятельности. </a:t>
            </a:r>
            <a:endParaRPr lang="ru-RU" sz="2000" dirty="0" smtClean="0"/>
          </a:p>
          <a:p>
            <a:r>
              <a:rPr lang="ru-RU" sz="2000" dirty="0"/>
              <a:t>4. Построение учебно-воспитательного процесса в соответствии с закономерностями становления психических функций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5.Осознание </a:t>
            </a:r>
            <a:r>
              <a:rPr lang="ru-RU" sz="2000" dirty="0"/>
              <a:t>ребенком успешности в любых видах деятельности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6.Рациональная </a:t>
            </a:r>
            <a:r>
              <a:rPr lang="ru-RU" sz="2000" dirty="0"/>
              <a:t>организация двигательной активности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7. </a:t>
            </a:r>
            <a:r>
              <a:rPr lang="ru-RU" sz="2000" dirty="0"/>
              <a:t>Обеспечение адекватного восстановления сил. </a:t>
            </a:r>
            <a:endParaRPr lang="ru-RU" sz="2000" dirty="0" smtClean="0"/>
          </a:p>
          <a:p>
            <a:r>
              <a:rPr lang="ru-RU" sz="2000" dirty="0"/>
              <a:t> </a:t>
            </a:r>
            <a:r>
              <a:rPr lang="ru-RU" sz="2000" dirty="0" smtClean="0"/>
              <a:t>8.Обеспечение </a:t>
            </a:r>
            <a:r>
              <a:rPr lang="ru-RU" sz="2000" dirty="0"/>
              <a:t>прочного запоминания. </a:t>
            </a:r>
            <a:r>
              <a:rPr lang="ru-RU" sz="2000" dirty="0" smtClean="0"/>
              <a:t>  </a:t>
            </a:r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Компоненты </a:t>
            </a:r>
            <a:r>
              <a:rPr lang="ru-RU" sz="3200" b="1" dirty="0" err="1" smtClean="0"/>
              <a:t>здоровьесберегающей</a:t>
            </a:r>
            <a:r>
              <a:rPr lang="ru-RU" sz="3200" b="1" dirty="0" smtClean="0"/>
              <a:t> технологии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аксиологический</a:t>
            </a:r>
            <a:r>
              <a:rPr lang="ru-RU" dirty="0" smtClean="0"/>
              <a:t>;</a:t>
            </a:r>
          </a:p>
          <a:p>
            <a:r>
              <a:rPr lang="ru-RU" dirty="0" smtClean="0"/>
              <a:t>гносеологический;</a:t>
            </a:r>
          </a:p>
          <a:p>
            <a:r>
              <a:rPr lang="ru-RU" dirty="0" err="1" smtClean="0"/>
              <a:t>здоровьесберегающий</a:t>
            </a:r>
            <a:r>
              <a:rPr lang="ru-RU" dirty="0" smtClean="0"/>
              <a:t>;</a:t>
            </a:r>
          </a:p>
          <a:p>
            <a:r>
              <a:rPr lang="ru-RU" dirty="0" smtClean="0"/>
              <a:t>эмоционально-волевой;</a:t>
            </a:r>
          </a:p>
          <a:p>
            <a:r>
              <a:rPr lang="ru-RU" dirty="0" smtClean="0"/>
              <a:t>экологический;</a:t>
            </a:r>
          </a:p>
          <a:p>
            <a:r>
              <a:rPr lang="ru-RU" dirty="0" smtClean="0"/>
              <a:t>физкультурно-оздоровительный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Функции </a:t>
            </a:r>
            <a:r>
              <a:rPr lang="ru-RU" b="1" dirty="0" err="1" smtClean="0"/>
              <a:t>здоровьесберегающей</a:t>
            </a:r>
            <a:r>
              <a:rPr lang="ru-RU" b="1" dirty="0" smtClean="0"/>
              <a:t> технологии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формирующая;</a:t>
            </a:r>
          </a:p>
          <a:p>
            <a:r>
              <a:rPr lang="ru-RU" dirty="0" smtClean="0"/>
              <a:t>информативно-коммуникативная;</a:t>
            </a:r>
          </a:p>
          <a:p>
            <a:r>
              <a:rPr lang="ru-RU" dirty="0" smtClean="0"/>
              <a:t>диагностическая;</a:t>
            </a:r>
          </a:p>
          <a:p>
            <a:r>
              <a:rPr lang="ru-RU" dirty="0" smtClean="0"/>
              <a:t>адаптивная;</a:t>
            </a:r>
          </a:p>
          <a:p>
            <a:r>
              <a:rPr lang="ru-RU" dirty="0" smtClean="0"/>
              <a:t>рефлексивная;</a:t>
            </a:r>
          </a:p>
          <a:p>
            <a:r>
              <a:rPr lang="ru-RU" dirty="0" smtClean="0"/>
              <a:t>Интегративная.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Типы технологий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Здоровьесберегающие</a:t>
            </a:r>
            <a:r>
              <a:rPr lang="ru-RU" dirty="0" smtClean="0"/>
              <a:t> </a:t>
            </a:r>
          </a:p>
          <a:p>
            <a:r>
              <a:rPr lang="ru-RU" dirty="0" smtClean="0"/>
              <a:t>Оздоровительные</a:t>
            </a:r>
          </a:p>
          <a:p>
            <a:r>
              <a:rPr lang="ru-RU" dirty="0" smtClean="0"/>
              <a:t>Технологии обучения здоровью </a:t>
            </a:r>
          </a:p>
          <a:p>
            <a:r>
              <a:rPr lang="ru-RU" dirty="0" smtClean="0"/>
              <a:t>Воспитание культуры здоровья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Содержимое 9"/>
          <p:cNvGraphicFramePr>
            <a:graphicFrameLocks noGrp="1"/>
          </p:cNvGraphicFramePr>
          <p:nvPr>
            <p:ph idx="1"/>
          </p:nvPr>
        </p:nvGraphicFramePr>
        <p:xfrm>
          <a:off x="357157" y="928670"/>
          <a:ext cx="8329644" cy="41805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141"/>
                <a:gridCol w="4071966"/>
                <a:gridCol w="2114537"/>
              </a:tblGrid>
              <a:tr h="522923"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По характеру  деятельности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По направлению деятельности</a:t>
                      </a:r>
                      <a:endParaRPr lang="ru-RU" dirty="0"/>
                    </a:p>
                  </a:txBody>
                  <a:tcPr/>
                </a:tc>
              </a:tr>
              <a:tr h="522923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Частные  (узкоспециализированные)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Комплексные (интегрированные)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Медицинские</a:t>
                      </a:r>
                      <a:endParaRPr lang="ru-RU" dirty="0"/>
                    </a:p>
                  </a:txBody>
                  <a:tcPr/>
                </a:tc>
              </a:tr>
              <a:tr h="522923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Технологии комплексной профилактики заболеваний, коррекции и реабилитации здоровья (физкультурно-оздоровительные и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валеологические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Социальные</a:t>
                      </a:r>
                      <a:endParaRPr lang="ru-RU" dirty="0"/>
                    </a:p>
                  </a:txBody>
                  <a:tcPr/>
                </a:tc>
              </a:tr>
              <a:tr h="522923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Педагогические технологии, содействующие здоровью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22923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Технологии, формирующие ЗОЖ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85725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99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Классификация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здоровьесберегающих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технологий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Здоровый образ жизни (ЗОЖ)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50000"/>
              </a:lnSpc>
              <a:buNone/>
            </a:pPr>
            <a:r>
              <a:rPr lang="ru-RU" dirty="0" smtClean="0"/>
              <a:t>уровень               качество                      стиль</a:t>
            </a:r>
          </a:p>
          <a:p>
            <a:pPr>
              <a:lnSpc>
                <a:spcPct val="150000"/>
              </a:lnSpc>
              <a:buNone/>
            </a:pPr>
            <a:r>
              <a:rPr lang="ru-RU" dirty="0" smtClean="0"/>
              <a:t>жизни                    </a:t>
            </a:r>
            <a:r>
              <a:rPr lang="ru-RU" dirty="0" err="1" smtClean="0"/>
              <a:t>жизни</a:t>
            </a:r>
            <a:r>
              <a:rPr lang="ru-RU" dirty="0" smtClean="0"/>
              <a:t>                         </a:t>
            </a:r>
            <a:r>
              <a:rPr lang="ru-RU" dirty="0" err="1" smtClean="0"/>
              <a:t>жизни</a:t>
            </a:r>
            <a:endParaRPr lang="ru-RU" dirty="0" smtClean="0"/>
          </a:p>
          <a:p>
            <a:pPr lvl="0">
              <a:lnSpc>
                <a:spcPct val="150000"/>
              </a:lnSpc>
              <a:buNone/>
            </a:pPr>
            <a:endParaRPr lang="ru-RU" dirty="0" smtClean="0"/>
          </a:p>
          <a:p>
            <a:endParaRPr lang="ru-RU" dirty="0"/>
          </a:p>
        </p:txBody>
      </p:sp>
      <p:cxnSp>
        <p:nvCxnSpPr>
          <p:cNvPr id="35" name="Прямая со стрелкой 34"/>
          <p:cNvCxnSpPr/>
          <p:nvPr/>
        </p:nvCxnSpPr>
        <p:spPr>
          <a:xfrm>
            <a:off x="4286248" y="785794"/>
            <a:ext cx="3071834" cy="1143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rot="5400000">
            <a:off x="3571868" y="1214422"/>
            <a:ext cx="1143008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rot="10800000" flipV="1">
            <a:off x="1142976" y="785794"/>
            <a:ext cx="3143272" cy="1143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4214810" y="785794"/>
            <a:ext cx="7143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>
            <a:off x="10144164" y="4357694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>
            <a:off x="11501486" y="3571876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>
            <a:off x="10429916" y="3643314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 понятие ЗОЖ входят следующие составляющие: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отказ от вредных привычек, пристрастий (курение, употребление алкоголя, наркотических веществ);</a:t>
            </a:r>
          </a:p>
          <a:p>
            <a:pPr lvl="0"/>
            <a:r>
              <a:rPr lang="ru-RU" dirty="0" smtClean="0"/>
              <a:t>оптимальный двигательный режим;</a:t>
            </a:r>
          </a:p>
          <a:p>
            <a:pPr lvl="0"/>
            <a:r>
              <a:rPr lang="ru-RU" dirty="0" smtClean="0"/>
              <a:t>рациональное питание;</a:t>
            </a:r>
          </a:p>
          <a:p>
            <a:pPr lvl="0"/>
            <a:r>
              <a:rPr lang="ru-RU" dirty="0" smtClean="0"/>
              <a:t>закаливание;</a:t>
            </a:r>
          </a:p>
          <a:p>
            <a:pPr lvl="0"/>
            <a:r>
              <a:rPr lang="ru-RU" dirty="0" smtClean="0"/>
              <a:t>личная гигиена;</a:t>
            </a:r>
          </a:p>
          <a:p>
            <a:r>
              <a:rPr lang="ru-RU" dirty="0" smtClean="0"/>
              <a:t>положительные эмоции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172450" cy="2238369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В мире существуют две главные проблемы: здоровье нашей планеты и здоровье людей, живущих на ней. </a:t>
            </a:r>
            <a:br>
              <a:rPr lang="ru-RU" sz="3200" dirty="0" smtClean="0"/>
            </a:br>
            <a:endParaRPr lang="ru-RU" sz="3200" b="1" dirty="0">
              <a:solidFill>
                <a:srgbClr val="FF0000"/>
              </a:solidFill>
            </a:endParaRPr>
          </a:p>
        </p:txBody>
      </p:sp>
      <p:pic>
        <p:nvPicPr>
          <p:cNvPr id="5" name="Picture 7" descr="27400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50825" y="2143116"/>
            <a:ext cx="4465638" cy="3286147"/>
          </a:xfrm>
          <a:prstGeom prst="rect">
            <a:avLst/>
          </a:prstGeom>
          <a:noFill/>
          <a:ln/>
        </p:spPr>
      </p:pic>
      <p:pic>
        <p:nvPicPr>
          <p:cNvPr id="74755" name="Picture 3" descr="Земля из космос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638" y="2428869"/>
            <a:ext cx="4646642" cy="3429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Принципы реализации управления </a:t>
            </a:r>
            <a:r>
              <a:rPr lang="ru-RU" dirty="0" err="1" smtClean="0"/>
              <a:t>валеологизацией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стратегическая выдержанность;</a:t>
            </a:r>
          </a:p>
          <a:p>
            <a:pPr lvl="0"/>
            <a:r>
              <a:rPr lang="ru-RU" dirty="0" smtClean="0"/>
              <a:t>конструктивное взаимодействие субъектов;</a:t>
            </a:r>
          </a:p>
          <a:p>
            <a:pPr lvl="0"/>
            <a:r>
              <a:rPr lang="ru-RU" dirty="0" smtClean="0"/>
              <a:t>структурирование;</a:t>
            </a:r>
          </a:p>
          <a:p>
            <a:r>
              <a:rPr lang="ru-RU" dirty="0" smtClean="0"/>
              <a:t>создание собственного пространства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управления </a:t>
            </a:r>
            <a:r>
              <a:rPr lang="ru-RU" dirty="0" err="1" smtClean="0"/>
              <a:t>валеологизацией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Прогнозирование, </a:t>
            </a:r>
          </a:p>
          <a:p>
            <a:r>
              <a:rPr lang="ru-RU" dirty="0" smtClean="0"/>
              <a:t>планирование, </a:t>
            </a:r>
          </a:p>
          <a:p>
            <a:r>
              <a:rPr lang="ru-RU" dirty="0" smtClean="0"/>
              <a:t>программирование, </a:t>
            </a:r>
          </a:p>
          <a:p>
            <a:r>
              <a:rPr lang="ru-RU" dirty="0" smtClean="0"/>
              <a:t>организация, </a:t>
            </a:r>
          </a:p>
          <a:p>
            <a:r>
              <a:rPr lang="ru-RU" dirty="0" smtClean="0"/>
              <a:t>регулирование, </a:t>
            </a:r>
          </a:p>
          <a:p>
            <a:r>
              <a:rPr lang="ru-RU" dirty="0" smtClean="0"/>
              <a:t>контроль, </a:t>
            </a:r>
          </a:p>
          <a:p>
            <a:r>
              <a:rPr lang="ru-RU" dirty="0" smtClean="0"/>
              <a:t>анализ, </a:t>
            </a:r>
          </a:p>
          <a:p>
            <a:r>
              <a:rPr lang="ru-RU" dirty="0" err="1" smtClean="0"/>
              <a:t>коррегирование</a:t>
            </a:r>
            <a:r>
              <a:rPr lang="ru-RU" dirty="0" smtClean="0"/>
              <a:t>, </a:t>
            </a:r>
          </a:p>
          <a:p>
            <a:r>
              <a:rPr lang="ru-RU" dirty="0" smtClean="0"/>
              <a:t>стимулирование.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Система </a:t>
            </a:r>
            <a:r>
              <a:rPr lang="ru-RU" dirty="0" err="1" smtClean="0"/>
              <a:t>валеопедагогической</a:t>
            </a:r>
            <a:r>
              <a:rPr lang="ru-RU" dirty="0" smtClean="0"/>
              <a:t> деятельности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постановка и разъяснение целей и задач предстоящей деятельности;</a:t>
            </a:r>
          </a:p>
          <a:p>
            <a:pPr lvl="0"/>
            <a:r>
              <a:rPr lang="ru-RU" dirty="0" smtClean="0"/>
              <a:t>взаимодействие субъектов образовательного процесса;</a:t>
            </a:r>
          </a:p>
          <a:p>
            <a:pPr lvl="0"/>
            <a:r>
              <a:rPr lang="ru-RU" dirty="0" smtClean="0"/>
              <a:t>использование </a:t>
            </a:r>
            <a:r>
              <a:rPr lang="ru-RU" dirty="0" err="1" smtClean="0"/>
              <a:t>здоровьесберегающих</a:t>
            </a:r>
            <a:r>
              <a:rPr lang="ru-RU" dirty="0" smtClean="0"/>
              <a:t> методов, средств и форм педагогического процесса;</a:t>
            </a:r>
          </a:p>
          <a:p>
            <a:pPr lvl="0"/>
            <a:r>
              <a:rPr lang="ru-RU" dirty="0" smtClean="0"/>
              <a:t>создание </a:t>
            </a:r>
            <a:r>
              <a:rPr lang="ru-RU" dirty="0" err="1" smtClean="0"/>
              <a:t>здоровьесберегающих</a:t>
            </a:r>
            <a:r>
              <a:rPr lang="ru-RU" dirty="0" smtClean="0"/>
              <a:t> условий для всех субъектов образовательного процесса;</a:t>
            </a:r>
          </a:p>
          <a:p>
            <a:pPr lvl="0"/>
            <a:r>
              <a:rPr lang="ru-RU" dirty="0" smtClean="0"/>
              <a:t>осуществление разнообразных мер стимулирования по формированию </a:t>
            </a:r>
            <a:r>
              <a:rPr lang="ru-RU" dirty="0" err="1" smtClean="0"/>
              <a:t>мотивизации</a:t>
            </a:r>
            <a:r>
              <a:rPr lang="ru-RU" dirty="0" smtClean="0"/>
              <a:t> к профессиональному труду и учебной деятельности;</a:t>
            </a:r>
          </a:p>
          <a:p>
            <a:pPr lvl="0"/>
            <a:r>
              <a:rPr lang="ru-RU" dirty="0" smtClean="0"/>
              <a:t>обеспечение связи педагогического процесса с другими процессами.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258072" cy="4397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285728"/>
          <a:ext cx="8329642" cy="30312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64821"/>
                <a:gridCol w="4164821"/>
              </a:tblGrid>
              <a:tr h="704629">
                <a:tc>
                  <a:txBody>
                    <a:bodyPr/>
                    <a:lstStyle/>
                    <a:p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Традиционная система обучения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Валеологизация</a:t>
                      </a:r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образовательного процесса</a:t>
                      </a:r>
                      <a:endParaRPr lang="ru-RU" sz="2000" dirty="0"/>
                    </a:p>
                  </a:txBody>
                  <a:tcPr/>
                </a:tc>
              </a:tr>
              <a:tr h="406420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Планирование</a:t>
                      </a:r>
                      <a:endParaRPr lang="ru-RU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603410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Учебные организации и учреждения не практикуют нововведения кроме тех, что насаждаются административной властью вышестоящих организаций органов управления.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Внедряется новая система для создания </a:t>
                      </a:r>
                      <a:r>
                        <a:rPr lang="ru-RU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здоровьесберегающего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образовательного пространства, удовлетворяющее всех субъектов образовательного процесса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540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57158" y="285727"/>
          <a:ext cx="8329642" cy="58418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64821"/>
                <a:gridCol w="4164821"/>
              </a:tblGrid>
              <a:tr h="7858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Традиционная система обучения</a:t>
                      </a:r>
                      <a:endParaRPr lang="ru-RU" sz="1800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Валеологизация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образовательного процесса</a:t>
                      </a:r>
                      <a:endParaRPr lang="ru-RU" sz="1800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  <a:tr h="464274"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Деятельность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463172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Передача научных знаний, формирование умений и навыков, ознакомление с существующей системой, культурой, освоение социального опыта в ущерб здоровью всех субъектов образовательного процесса. Характер деятельности репродуктивный, малопродуктивный. Разрозненность предметов со слабовыраженными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межпредметными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связями.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Содействие самореализации самоутверждению всех субъектов образовательного процесса, формирование совершенных межличностных отношений,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гуманизация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образовательного процесса в условиях сохранения здоровья всех участников образовательного процесса. Характер деятельности творческий продуктивный. Целостность системы взаимодействия предметной среды направленная на формирование потребности сохранения здоровья.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57158" y="214290"/>
          <a:ext cx="8329642" cy="55057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64821"/>
                <a:gridCol w="4164821"/>
              </a:tblGrid>
              <a:tr h="8554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Традиционная система обучения</a:t>
                      </a:r>
                      <a:endParaRPr lang="ru-RU" sz="1800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Валеологизация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образовательного процесса</a:t>
                      </a:r>
                      <a:endParaRPr lang="ru-RU" sz="1800" dirty="0" smtClean="0"/>
                    </a:p>
                  </a:txBody>
                  <a:tcPr/>
                </a:tc>
              </a:tr>
              <a:tr h="495589"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Контроль и учет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154801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Учащиеся, педагоги – объекты управления воздействия.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Учащийся – цели деятельности задаются педагогом.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Педагог – служащий, организатор процесса трансляции знаний, главная функция информационно-контролирующая.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Контроль – внешний операционный.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Объект управления – целостный педагогический процесс.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Учащийся – направленная саморазвивающаяся личность, субъект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валеопедагогической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деятельности.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Педагог – инициатор, ориентированный на сотрудничество субъект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валеопедагогической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деятельности.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Поддержка личной инициативы всех субъектов образовательного процесса.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582594"/>
          </a:xfrm>
        </p:spPr>
        <p:txBody>
          <a:bodyPr>
            <a:noAutofit/>
          </a:bodyPr>
          <a:lstStyle/>
          <a:p>
            <a:r>
              <a:rPr lang="ru-RU" sz="3200" b="1" dirty="0"/>
              <a:t>Критерии </a:t>
            </a:r>
            <a:r>
              <a:rPr lang="ru-RU" sz="3200" b="1" dirty="0" err="1"/>
              <a:t>здоровьесбережения</a:t>
            </a:r>
            <a:r>
              <a:rPr lang="ru-RU" sz="3200" b="1" dirty="0"/>
              <a:t> на </a:t>
            </a:r>
            <a:r>
              <a:rPr lang="ru-RU" sz="3200" b="1" dirty="0" smtClean="0"/>
              <a:t>уроке.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857232"/>
            <a:ext cx="8329642" cy="5857916"/>
          </a:xfrm>
        </p:spPr>
        <p:txBody>
          <a:bodyPr>
            <a:normAutofit fontScale="85000" lnSpcReduction="20000"/>
          </a:bodyPr>
          <a:lstStyle/>
          <a:p>
            <a:r>
              <a:rPr lang="ru-RU" sz="2600" dirty="0"/>
              <a:t>Обстановка и гигиенические условия в </a:t>
            </a:r>
            <a:r>
              <a:rPr lang="ru-RU" sz="2600" dirty="0" smtClean="0"/>
              <a:t>классе.</a:t>
            </a:r>
          </a:p>
          <a:p>
            <a:r>
              <a:rPr lang="ru-RU" sz="2600" dirty="0"/>
              <a:t>Количество видов учебной </a:t>
            </a:r>
            <a:r>
              <a:rPr lang="ru-RU" sz="2600" dirty="0" smtClean="0"/>
              <a:t>деятельности.</a:t>
            </a:r>
          </a:p>
          <a:p>
            <a:r>
              <a:rPr lang="ru-RU" sz="2600" dirty="0"/>
              <a:t>Средняя продолжительность и частота чередования видов </a:t>
            </a:r>
            <a:r>
              <a:rPr lang="ru-RU" sz="2600" dirty="0" smtClean="0"/>
              <a:t>деятельности.</a:t>
            </a:r>
          </a:p>
          <a:p>
            <a:r>
              <a:rPr lang="ru-RU" sz="2600" dirty="0"/>
              <a:t>Количество видов </a:t>
            </a:r>
            <a:r>
              <a:rPr lang="ru-RU" sz="2600" dirty="0" smtClean="0"/>
              <a:t>преподавания.</a:t>
            </a:r>
          </a:p>
          <a:p>
            <a:r>
              <a:rPr lang="ru-RU" sz="2600" dirty="0" smtClean="0"/>
              <a:t>Чередование </a:t>
            </a:r>
            <a:r>
              <a:rPr lang="ru-RU" sz="2600" dirty="0"/>
              <a:t>видов </a:t>
            </a:r>
            <a:r>
              <a:rPr lang="ru-RU" sz="2600" dirty="0" smtClean="0"/>
              <a:t>преподавания.</a:t>
            </a:r>
          </a:p>
          <a:p>
            <a:r>
              <a:rPr lang="ru-RU" sz="2600" dirty="0"/>
              <a:t>Наличие и место методов, способствующих </a:t>
            </a:r>
            <a:r>
              <a:rPr lang="ru-RU" sz="2600" dirty="0" smtClean="0"/>
              <a:t>активизации.</a:t>
            </a:r>
          </a:p>
          <a:p>
            <a:r>
              <a:rPr lang="ru-RU" sz="2600" dirty="0"/>
              <a:t>Место и длительность применения </a:t>
            </a:r>
            <a:r>
              <a:rPr lang="ru-RU" sz="2600" dirty="0" smtClean="0"/>
              <a:t>ТСО.</a:t>
            </a:r>
          </a:p>
          <a:p>
            <a:r>
              <a:rPr lang="ru-RU" sz="2600" dirty="0"/>
              <a:t>Поза учащегося, чередование </a:t>
            </a:r>
            <a:r>
              <a:rPr lang="ru-RU" sz="2600" dirty="0" smtClean="0"/>
              <a:t>позы.</a:t>
            </a:r>
          </a:p>
          <a:p>
            <a:r>
              <a:rPr lang="ru-RU" sz="2600" dirty="0"/>
              <a:t>Наличие, место, содержание и продолжительность на уроке моментов </a:t>
            </a:r>
            <a:r>
              <a:rPr lang="ru-RU" sz="2600" dirty="0" smtClean="0"/>
              <a:t>оздоровления.</a:t>
            </a:r>
          </a:p>
          <a:p>
            <a:r>
              <a:rPr lang="ru-RU" sz="2600" dirty="0"/>
              <a:t>Наличие мотивации деятельности учащихся на </a:t>
            </a:r>
            <a:r>
              <a:rPr lang="ru-RU" sz="2600" dirty="0" smtClean="0"/>
              <a:t>уроке.</a:t>
            </a:r>
          </a:p>
          <a:p>
            <a:r>
              <a:rPr lang="ru-RU" sz="2600" dirty="0"/>
              <a:t>Эмоциональные разрядки на </a:t>
            </a:r>
            <a:r>
              <a:rPr lang="ru-RU" sz="2600" dirty="0" smtClean="0"/>
              <a:t>уроке.</a:t>
            </a:r>
          </a:p>
          <a:p>
            <a:r>
              <a:rPr lang="ru-RU" sz="2600" dirty="0" smtClean="0"/>
              <a:t>Психологический </a:t>
            </a:r>
            <a:r>
              <a:rPr lang="ru-RU" sz="2600" dirty="0"/>
              <a:t>климат на </a:t>
            </a:r>
            <a:r>
              <a:rPr lang="ru-RU" sz="2600" dirty="0" smtClean="0"/>
              <a:t>уроке.</a:t>
            </a:r>
          </a:p>
          <a:p>
            <a:r>
              <a:rPr lang="ru-RU" sz="2600" dirty="0"/>
              <a:t>Момент наступления утомления и снижения учебной </a:t>
            </a:r>
            <a:r>
              <a:rPr lang="ru-RU" sz="2600" dirty="0" smtClean="0"/>
              <a:t>активности.</a:t>
            </a:r>
            <a:r>
              <a:rPr lang="ru-RU" sz="2200" dirty="0"/>
              <a:t> </a:t>
            </a:r>
            <a:endParaRPr lang="ru-RU" sz="2200" dirty="0" smtClean="0"/>
          </a:p>
          <a:p>
            <a:r>
              <a:rPr lang="ru-RU" sz="2600" dirty="0" smtClean="0"/>
              <a:t>Темп </a:t>
            </a:r>
            <a:r>
              <a:rPr lang="ru-RU" sz="2600" dirty="0"/>
              <a:t>окончания </a:t>
            </a:r>
            <a:r>
              <a:rPr lang="ru-RU" sz="2600" dirty="0" smtClean="0"/>
              <a:t>урока.</a:t>
            </a:r>
            <a:endParaRPr lang="ru-RU" sz="3000" dirty="0" smtClean="0"/>
          </a:p>
          <a:p>
            <a:endParaRPr lang="ru-RU" sz="2000" dirty="0" smtClean="0"/>
          </a:p>
          <a:p>
            <a:endParaRPr lang="ru-RU" sz="2400" dirty="0" smtClean="0"/>
          </a:p>
          <a:p>
            <a:endParaRPr lang="ru-RU" sz="2400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/>
              <a:t>Психолого-педагогические технологии </a:t>
            </a:r>
            <a:r>
              <a:rPr lang="ru-RU" sz="3200" b="1" dirty="0" err="1"/>
              <a:t>здоровьесбережения</a:t>
            </a:r>
            <a:r>
              <a:rPr lang="ru-RU" sz="3200" b="1" dirty="0"/>
              <a:t>.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Снятие эмоционального напряжения</a:t>
            </a:r>
            <a:r>
              <a:rPr lang="ru-RU" sz="2800" dirty="0" smtClean="0"/>
              <a:t>.</a:t>
            </a:r>
          </a:p>
          <a:p>
            <a:r>
              <a:rPr lang="ru-RU" sz="2800" dirty="0" smtClean="0"/>
              <a:t> </a:t>
            </a:r>
            <a:r>
              <a:rPr lang="ru-RU" sz="2800" dirty="0"/>
              <a:t>Создание благоприятного психологического климата на уроке</a:t>
            </a:r>
            <a:r>
              <a:rPr lang="ru-RU" sz="2800" dirty="0" smtClean="0"/>
              <a:t>.</a:t>
            </a:r>
          </a:p>
          <a:p>
            <a:r>
              <a:rPr lang="ru-RU" sz="2800" dirty="0"/>
              <a:t> Охрана здоровья и пропаганда здорового образа жизни</a:t>
            </a:r>
            <a:r>
              <a:rPr lang="ru-RU" sz="2800" dirty="0" smtClean="0"/>
              <a:t>. 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214290"/>
            <a:ext cx="8229600" cy="6034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600" i="1" dirty="0" smtClean="0">
                <a:solidFill>
                  <a:srgbClr val="00B050"/>
                </a:solidFill>
              </a:rPr>
              <a:t>   Здоровье- это не только отсутствие болезней, но и физическая, социальная и психологическая гармония человека. А также доброжелательные отношения с людьми, природой, наконец, самим собой.</a:t>
            </a:r>
            <a:endParaRPr lang="ru-RU" sz="3600" dirty="0" smtClean="0">
              <a:solidFill>
                <a:srgbClr val="00B05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800" dirty="0" smtClean="0"/>
              <a:t>  Тогда будьте здоровы и всегда помните слова Сократа: </a:t>
            </a:r>
            <a:r>
              <a:rPr lang="ru-RU" sz="4800" i="1" dirty="0" smtClean="0"/>
              <a:t>"Здоровье не всё, но всё без здоровья- ничто</a:t>
            </a:r>
            <a:r>
              <a:rPr lang="ru-RU" sz="4800" b="1" i="1" dirty="0" smtClean="0"/>
              <a:t>"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“…чтобы быть здоровым нужны собственные усилия, постоянные и значительные, заменить их нельзя ничем”</a:t>
            </a:r>
          </a:p>
          <a:p>
            <a:pPr>
              <a:buNone/>
            </a:pPr>
            <a:r>
              <a:rPr lang="ru-RU" dirty="0" smtClean="0"/>
              <a:t>                                    академик Н.М. Амосов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Здоровье человека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       Здоровье </a:t>
            </a:r>
            <a:r>
              <a:rPr lang="ru-RU" dirty="0" smtClean="0"/>
              <a:t>– это качество приспособления организма к условиям внешней среды (природных и социальных) и внутренних факторов(наследственность, пол, возраст)</a:t>
            </a:r>
          </a:p>
          <a:p>
            <a:r>
              <a:rPr lang="ru-RU" sz="2800" u="sng" dirty="0" smtClean="0"/>
              <a:t>Соматическое здоровье</a:t>
            </a:r>
            <a:r>
              <a:rPr lang="ru-RU" sz="2800" dirty="0" smtClean="0"/>
              <a:t> </a:t>
            </a:r>
          </a:p>
          <a:p>
            <a:r>
              <a:rPr lang="ru-RU" sz="2800" dirty="0" smtClean="0"/>
              <a:t> </a:t>
            </a:r>
            <a:r>
              <a:rPr lang="ru-RU" sz="2800" u="sng" dirty="0" smtClean="0"/>
              <a:t>Физическое здоровье</a:t>
            </a:r>
            <a:r>
              <a:rPr lang="ru-RU" sz="2800" dirty="0" smtClean="0"/>
              <a:t> </a:t>
            </a:r>
          </a:p>
          <a:p>
            <a:r>
              <a:rPr lang="ru-RU" sz="2800" u="sng" dirty="0" smtClean="0"/>
              <a:t>Психическое здоровье</a:t>
            </a:r>
            <a:r>
              <a:rPr lang="ru-RU" sz="2800" dirty="0" smtClean="0"/>
              <a:t> </a:t>
            </a:r>
          </a:p>
          <a:p>
            <a:r>
              <a:rPr lang="ru-RU" sz="2800" u="sng" dirty="0" smtClean="0"/>
              <a:t>Нравственное здоровье</a:t>
            </a:r>
            <a:r>
              <a:rPr lang="ru-RU" sz="2800" dirty="0" smtClean="0"/>
              <a:t>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Критерии здоровья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Основными критериями здоровья</a:t>
            </a:r>
            <a:r>
              <a:rPr lang="ru-RU" dirty="0" smtClean="0"/>
              <a:t> являются:</a:t>
            </a:r>
          </a:p>
          <a:p>
            <a:pPr lvl="0"/>
            <a:r>
              <a:rPr lang="ru-RU" dirty="0" smtClean="0"/>
              <a:t>для соматического и физического состояния – я могу </a:t>
            </a:r>
          </a:p>
          <a:p>
            <a:pPr lvl="0"/>
            <a:r>
              <a:rPr lang="ru-RU" dirty="0" smtClean="0"/>
              <a:t>для психического – я хочу</a:t>
            </a:r>
          </a:p>
          <a:p>
            <a:pPr lvl="0"/>
            <a:r>
              <a:rPr lang="ru-RU" dirty="0" smtClean="0"/>
              <a:t>для нравственного – я должен.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u="sng" dirty="0" smtClean="0"/>
              <a:t>Школьные </a:t>
            </a:r>
            <a:r>
              <a:rPr lang="ru-RU" sz="3200" u="sng" dirty="0"/>
              <a:t>факторы риска</a:t>
            </a:r>
            <a:r>
              <a:rPr lang="ru-RU" sz="3200" dirty="0"/>
              <a:t> по убыванию значимости и силы влияния на здоровье </a:t>
            </a:r>
            <a:r>
              <a:rPr lang="ru-RU" sz="3200" dirty="0" smtClean="0"/>
              <a:t>учащихся: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ru-RU" dirty="0"/>
              <a:t>Стрессовая педагогическая тактика;</a:t>
            </a:r>
          </a:p>
          <a:p>
            <a:pPr lvl="0"/>
            <a:r>
              <a:rPr lang="ru-RU" dirty="0"/>
              <a:t>н</a:t>
            </a:r>
            <a:r>
              <a:rPr lang="ru-RU" dirty="0" smtClean="0"/>
              <a:t>есоответствие </a:t>
            </a:r>
            <a:r>
              <a:rPr lang="ru-RU" dirty="0"/>
              <a:t>методик и технологий обучения возрастным и функциональным возможностям школьников;</a:t>
            </a:r>
          </a:p>
          <a:p>
            <a:pPr lvl="0"/>
            <a:r>
              <a:rPr lang="ru-RU" dirty="0"/>
              <a:t>н</a:t>
            </a:r>
            <a:r>
              <a:rPr lang="ru-RU" dirty="0" smtClean="0"/>
              <a:t>есоблюдение </a:t>
            </a:r>
            <a:r>
              <a:rPr lang="ru-RU" dirty="0"/>
              <a:t>элементарных физиологических и гигиенических требований к организации учебного процесса;</a:t>
            </a:r>
          </a:p>
          <a:p>
            <a:pPr lvl="0"/>
            <a:r>
              <a:rPr lang="ru-RU" dirty="0"/>
              <a:t>н</a:t>
            </a:r>
            <a:r>
              <a:rPr lang="ru-RU" dirty="0" smtClean="0"/>
              <a:t>едостаточная </a:t>
            </a:r>
            <a:r>
              <a:rPr lang="ru-RU" dirty="0"/>
              <a:t>грамотность родителей в вопросах сохранения здоровья детей;</a:t>
            </a:r>
          </a:p>
          <a:p>
            <a:pPr lvl="0"/>
            <a:r>
              <a:rPr lang="ru-RU" dirty="0"/>
              <a:t>п</a:t>
            </a:r>
            <a:r>
              <a:rPr lang="ru-RU" dirty="0" smtClean="0"/>
              <a:t>ровалы </a:t>
            </a:r>
            <a:r>
              <a:rPr lang="ru-RU" dirty="0"/>
              <a:t>в существующей системе физического воспитания;</a:t>
            </a:r>
          </a:p>
          <a:p>
            <a:pPr lvl="0"/>
            <a:r>
              <a:rPr lang="ru-RU" dirty="0" err="1" smtClean="0"/>
              <a:t>фнтенсификация</a:t>
            </a:r>
            <a:r>
              <a:rPr lang="ru-RU" dirty="0" smtClean="0"/>
              <a:t> </a:t>
            </a:r>
            <a:r>
              <a:rPr lang="ru-RU" dirty="0"/>
              <a:t>учебного процесса;</a:t>
            </a:r>
          </a:p>
          <a:p>
            <a:pPr lvl="0"/>
            <a:r>
              <a:rPr lang="ru-RU" dirty="0"/>
              <a:t>Функциональная неграмотность педагога в вопросах охраны и укрепления здоровья;</a:t>
            </a:r>
          </a:p>
          <a:p>
            <a:pPr lvl="0"/>
            <a:r>
              <a:rPr lang="ru-RU" dirty="0"/>
              <a:t>ч</a:t>
            </a:r>
            <a:r>
              <a:rPr lang="ru-RU" dirty="0" smtClean="0"/>
              <a:t>астичное </a:t>
            </a:r>
            <a:r>
              <a:rPr lang="ru-RU" dirty="0"/>
              <a:t>разрушение служб школьного медицинского контроля;</a:t>
            </a:r>
          </a:p>
          <a:p>
            <a:pPr lvl="0"/>
            <a:r>
              <a:rPr lang="ru-RU" dirty="0"/>
              <a:t>о</a:t>
            </a:r>
            <a:r>
              <a:rPr lang="ru-RU" dirty="0" smtClean="0"/>
              <a:t>тсутствие </a:t>
            </a:r>
            <a:r>
              <a:rPr lang="ru-RU" dirty="0"/>
              <a:t>системной работы по формированию ценности здоровья и здорового образа жизни.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 </a:t>
            </a:r>
            <a:r>
              <a:rPr lang="ru-RU" sz="3100" dirty="0"/>
              <a:t>В педагогической литературе </a:t>
            </a:r>
            <a:r>
              <a:rPr lang="ru-RU" sz="3100" dirty="0" err="1"/>
              <a:t>здоровьесберегающие</a:t>
            </a:r>
            <a:r>
              <a:rPr lang="ru-RU" sz="3100" dirty="0"/>
              <a:t> технологии определяются  следующим образом: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 </a:t>
            </a:r>
            <a:r>
              <a:rPr lang="ru-RU" sz="2800" dirty="0"/>
              <a:t>По мнению </a:t>
            </a:r>
            <a:r>
              <a:rPr lang="ru-RU" sz="2800" b="1" dirty="0"/>
              <a:t>В.В. Серикова</a:t>
            </a:r>
            <a:r>
              <a:rPr lang="ru-RU" sz="2800" dirty="0"/>
              <a:t>, </a:t>
            </a:r>
            <a:r>
              <a:rPr lang="ru-RU" sz="2800" dirty="0" err="1"/>
              <a:t>здоровьесберегающие</a:t>
            </a:r>
            <a:r>
              <a:rPr lang="ru-RU" sz="2800" dirty="0"/>
              <a:t> педагогические технологии должны обеспечить развитие природных способностей ребенка: его ума, нравственных и эстетических чувств, потребности в деятельности, овладении первоначальным опытом общения с людьми, природой, искусством.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Здоровьесберегающая</a:t>
            </a:r>
            <a:r>
              <a:rPr lang="ru-RU" dirty="0" smtClean="0"/>
              <a:t> технология, по мнению </a:t>
            </a:r>
            <a:r>
              <a:rPr lang="ru-RU" b="1" dirty="0" smtClean="0"/>
              <a:t>В.Д. Сонькина</a:t>
            </a:r>
            <a:r>
              <a:rPr lang="ru-RU" dirty="0" smtClean="0"/>
              <a:t>, - это: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dirty="0" smtClean="0"/>
              <a:t>условия обучения ребенка в школе (отсутствие стресса, адекватность требований, адекватность методик обучения и воспитания);</a:t>
            </a:r>
          </a:p>
          <a:p>
            <a:pPr lvl="0"/>
            <a:r>
              <a:rPr lang="ru-RU" dirty="0" smtClean="0"/>
              <a:t>рациональная  организация учебного процесса (в соответствии с возрастными, половыми,  индивидуальными особенностями  и гигиеническими требованиями);</a:t>
            </a:r>
          </a:p>
          <a:p>
            <a:pPr lvl="0"/>
            <a:r>
              <a:rPr lang="ru-RU" dirty="0" smtClean="0"/>
              <a:t>соответствие  учебной  и  физической  нагрузки  возрастным возможностям ребенка;</a:t>
            </a:r>
          </a:p>
          <a:p>
            <a:pPr lvl="0"/>
            <a:r>
              <a:rPr lang="ru-RU" dirty="0" smtClean="0"/>
              <a:t>необходимый, достаточный  и  рационально  организованный двигательный режим.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«</a:t>
            </a:r>
            <a:r>
              <a:rPr lang="ru-RU" sz="3200" dirty="0" err="1" smtClean="0"/>
              <a:t>Здоровьеформирующие</a:t>
            </a:r>
            <a:r>
              <a:rPr lang="ru-RU" sz="3200" dirty="0" smtClean="0"/>
              <a:t> образовательные технологии», по определению </a:t>
            </a:r>
            <a:r>
              <a:rPr lang="ru-RU" sz="3200" b="1" dirty="0" smtClean="0"/>
              <a:t>Н.К. Смирнова</a:t>
            </a:r>
            <a:r>
              <a:rPr lang="ru-RU" sz="3200" dirty="0" smtClean="0"/>
              <a:t>,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- </a:t>
            </a:r>
            <a:r>
              <a:rPr lang="ru-RU" dirty="0"/>
              <a:t>это все те психолого-педагогические технологии, программы, методы, которые направлены на воспитание у учащихся культуры здоровья, личностных качеств, способствующих его сохранению и укреплению, формирование представления о здоровье как ценности, мотивацию на ведение здорового образа </a:t>
            </a:r>
            <a:r>
              <a:rPr lang="ru-RU" dirty="0" smtClean="0"/>
              <a:t>жизни.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846</TotalTime>
  <Words>1135</Words>
  <Application>Microsoft Office PowerPoint</Application>
  <PresentationFormat>Экран (4:3)</PresentationFormat>
  <Paragraphs>172</Paragraphs>
  <Slides>29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Поток</vt:lpstr>
      <vt:lpstr> Здоровьесберегающие технологии на уроках и во внеурочной деятельности</vt:lpstr>
      <vt:lpstr>В мире существуют две главные проблемы: здоровье нашей планеты и здоровье людей, живущих на ней.  </vt:lpstr>
      <vt:lpstr>Слайд 3</vt:lpstr>
      <vt:lpstr>Здоровье человека</vt:lpstr>
      <vt:lpstr>Критерии здоровья</vt:lpstr>
      <vt:lpstr>Школьные факторы риска по убыванию значимости и силы влияния на здоровье учащихся:</vt:lpstr>
      <vt:lpstr> В педагогической литературе здоровьесберегающие технологии определяются  следующим образом:</vt:lpstr>
      <vt:lpstr>Здоровьесберегающая технология, по мнению В.Д. Сонькина, - это:</vt:lpstr>
      <vt:lpstr>«Здоровьеформирующие образовательные технологии», по определению Н.К. Смирнова,</vt:lpstr>
      <vt:lpstr>Классификация здоровьеформирующих технологий по Н.К. Смирнову</vt:lpstr>
      <vt:lpstr>Слайд 11</vt:lpstr>
      <vt:lpstr>Здоровьесберегающие образовательные технологии по О.В. Петрову</vt:lpstr>
      <vt:lpstr>Основополагающие принципы здоровьесберегающих технологий : </vt:lpstr>
      <vt:lpstr>Компоненты здоровьесберегающей технологии </vt:lpstr>
      <vt:lpstr>Функции здоровьесберегающей технологии</vt:lpstr>
      <vt:lpstr>Типы технологий </vt:lpstr>
      <vt:lpstr>Слайд 17</vt:lpstr>
      <vt:lpstr>Здоровый образ жизни (ЗОЖ) </vt:lpstr>
      <vt:lpstr>В понятие ЗОЖ входят следующие составляющие: </vt:lpstr>
      <vt:lpstr>Принципы реализации управления валеологизацией </vt:lpstr>
      <vt:lpstr>Функции управления валеологизацией</vt:lpstr>
      <vt:lpstr>Система валеопедагогической деятельности</vt:lpstr>
      <vt:lpstr>Слайд 23</vt:lpstr>
      <vt:lpstr>Слайд 24</vt:lpstr>
      <vt:lpstr>Слайд 25</vt:lpstr>
      <vt:lpstr>Критерии здоровьесбережения на уроке.</vt:lpstr>
      <vt:lpstr>Психолого-педагогические технологии здоровьесбережения. </vt:lpstr>
      <vt:lpstr>Слайд 28</vt:lpstr>
      <vt:lpstr>Слайд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Здоровьесберегающие технологии в образовательном процессе.</dc:title>
  <dc:creator>Валя</dc:creator>
  <cp:lastModifiedBy>Алевтина</cp:lastModifiedBy>
  <cp:revision>86</cp:revision>
  <dcterms:created xsi:type="dcterms:W3CDTF">2011-02-14T15:30:27Z</dcterms:created>
  <dcterms:modified xsi:type="dcterms:W3CDTF">2015-05-20T12:57:59Z</dcterms:modified>
</cp:coreProperties>
</file>