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4" r:id="rId26"/>
    <p:sldId id="283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E53041-1F51-490A-A3C5-993565F75F7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441B46-DC22-4D0E-8D4F-48C4CADA5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132857"/>
            <a:ext cx="8458200" cy="25202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Современный урок как основа эффективного и качественного образования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Выступление подготовила Учитель истории </a:t>
            </a:r>
            <a:r>
              <a:rPr lang="ru-RU" sz="2000" dirty="0" err="1" smtClean="0"/>
              <a:t>Аношенкова</a:t>
            </a:r>
            <a:r>
              <a:rPr lang="ru-RU" sz="2000" dirty="0" smtClean="0"/>
              <a:t> с.с.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«</a:t>
            </a:r>
            <a:r>
              <a:rPr lang="ru-RU" dirty="0" err="1" smtClean="0"/>
              <a:t>Кардымовская</a:t>
            </a:r>
            <a:r>
              <a:rPr lang="ru-RU" dirty="0" smtClean="0"/>
              <a:t> средняя школа имени Героя Советского Союза С.Н.Решетова»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Типы уроков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81136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1. Урок изучения нового. </a:t>
            </a:r>
            <a:br>
              <a:rPr lang="ru-RU" dirty="0" smtClean="0"/>
            </a:br>
            <a:r>
              <a:rPr lang="ru-RU" dirty="0" smtClean="0"/>
              <a:t>Это: традиционный (комбинированный), лекция, экскурсия, исследовательская работа, учебный и трудовой практикум. Имеет целью изучение и первичное закрепление новых знаний </a:t>
            </a:r>
            <a:br>
              <a:rPr lang="ru-RU" dirty="0" smtClean="0"/>
            </a:br>
            <a:r>
              <a:rPr lang="ru-RU" dirty="0" smtClean="0"/>
              <a:t>2. Урок закрепления знаний.</a:t>
            </a:r>
            <a:br>
              <a:rPr lang="ru-RU" dirty="0" smtClean="0"/>
            </a:br>
            <a:r>
              <a:rPr lang="ru-RU" dirty="0" smtClean="0"/>
              <a:t> Это: практикум, экскурсия, лабораторная работа, собеседование, консультация. Имеет целью выработку умений по применению знаний. </a:t>
            </a:r>
            <a:br>
              <a:rPr lang="ru-RU" dirty="0" smtClean="0"/>
            </a:br>
            <a:r>
              <a:rPr lang="ru-RU" dirty="0" smtClean="0"/>
              <a:t>3. Урок комплексного применения знаний.</a:t>
            </a:r>
            <a:br>
              <a:rPr lang="ru-RU" dirty="0" smtClean="0"/>
            </a:br>
            <a:r>
              <a:rPr lang="ru-RU" dirty="0" smtClean="0"/>
              <a:t> Это: практикум, лабораторная работа, семинар и т.д. Имеет целью выработку умений самостоятельно применять знания в комплексе, в новых условиях. </a:t>
            </a:r>
            <a:br>
              <a:rPr lang="ru-RU" dirty="0" smtClean="0"/>
            </a:br>
            <a:r>
              <a:rPr lang="ru-RU" dirty="0" smtClean="0"/>
              <a:t>4. Урок обобщения и систематизации знаний. </a:t>
            </a:r>
            <a:br>
              <a:rPr lang="ru-RU" dirty="0" smtClean="0"/>
            </a:br>
            <a:r>
              <a:rPr lang="ru-RU" dirty="0" smtClean="0"/>
              <a:t>Это: семинар, конференция, круглый стол и т.д. Имеет целью обобщение единичных знаний в систему. </a:t>
            </a:r>
            <a:br>
              <a:rPr lang="ru-RU" dirty="0" smtClean="0"/>
            </a:br>
            <a:r>
              <a:rPr lang="ru-RU" dirty="0" smtClean="0"/>
              <a:t>5. Урок контроля, оценки и коррекции знаний. </a:t>
            </a:r>
            <a:br>
              <a:rPr lang="ru-RU" dirty="0" smtClean="0"/>
            </a:br>
            <a:r>
              <a:rPr lang="ru-RU" dirty="0" smtClean="0"/>
              <a:t>Это: контрольная работа, зачет, смотр знаний и т.д. Имеет целью определить уровень овладения знаниями, умениями и навыками.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Учебная ситуация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Особая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его, например, переформулируют, или предлагают свое описание и т.д., частично – запоминают.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Учебная ситуация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Создание учебной ситуации должно строиться с учетом: </a:t>
            </a:r>
            <a:br>
              <a:rPr lang="ru-RU" dirty="0" smtClean="0"/>
            </a:br>
            <a:r>
              <a:rPr lang="ru-RU" dirty="0" smtClean="0"/>
              <a:t>• возраста ребенка;</a:t>
            </a:r>
            <a:br>
              <a:rPr lang="ru-RU" dirty="0" smtClean="0"/>
            </a:br>
            <a:r>
              <a:rPr lang="ru-RU" dirty="0" smtClean="0"/>
              <a:t>• специфики учебного предмета;</a:t>
            </a:r>
            <a:br>
              <a:rPr lang="ru-RU" dirty="0" smtClean="0"/>
            </a:br>
            <a:r>
              <a:rPr lang="ru-RU" dirty="0" smtClean="0"/>
              <a:t>• меры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УУД учащихся. </a:t>
            </a:r>
            <a:br>
              <a:rPr lang="ru-RU" dirty="0" smtClean="0"/>
            </a:br>
            <a:r>
              <a:rPr lang="ru-RU" dirty="0" smtClean="0"/>
              <a:t>Для создания учебной ситуации могут использоваться приемы:</a:t>
            </a:r>
            <a:br>
              <a:rPr lang="ru-RU" dirty="0" smtClean="0"/>
            </a:br>
            <a:r>
              <a:rPr lang="ru-RU" dirty="0" smtClean="0"/>
              <a:t>•    предъявить противоречивые факты, теории;</a:t>
            </a:r>
            <a:br>
              <a:rPr lang="ru-RU" dirty="0" smtClean="0"/>
            </a:br>
            <a:r>
              <a:rPr lang="ru-RU" dirty="0" smtClean="0"/>
              <a:t>•    обнажить житейское представление и предъявить научный факт;</a:t>
            </a:r>
            <a:br>
              <a:rPr lang="ru-RU" dirty="0" smtClean="0"/>
            </a:br>
            <a:r>
              <a:rPr lang="ru-RU" dirty="0" smtClean="0"/>
              <a:t>•    использовать приемы «яркое пятно», «актуальность».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Методические принципы современного инновационного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Субъективизация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Метопредметность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Деятельностный</a:t>
            </a:r>
            <a:r>
              <a:rPr lang="ru-RU" dirty="0" smtClean="0"/>
              <a:t> принцип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Коммуникативность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Рефлексивность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Импровизационность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Методы обучения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Активные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Интерактивные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Современный урок – это, прежде всего урок, направленный на формирование и развитие </a:t>
            </a:r>
            <a:r>
              <a:rPr lang="ru-RU" b="1" u="sng" dirty="0" smtClean="0"/>
              <a:t>универсальных учебных действий</a:t>
            </a:r>
            <a:r>
              <a:rPr lang="ru-RU" dirty="0" smtClean="0"/>
              <a:t> (УУД)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сформировать УУД 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Сформировать первичный опыт выполнения этого действия и мотивацию;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Сформировать понимание алгоритма выполнения УУД, основываясь на имеющийся опыт;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Сформировать умение выполнять УУД посредством включения его в практику, организовать самоконтроль его выполнения.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системно-деятельностный</a:t>
            </a:r>
            <a:r>
              <a:rPr lang="ru-RU" b="1" dirty="0" smtClean="0">
                <a:solidFill>
                  <a:srgbClr val="FF0000"/>
                </a:solidFill>
              </a:rPr>
              <a:t> ПОДХОД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учение, направленное на решение задач проектной формы организации обучения, в котором важным является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 применение  активных  форм познания: наблюдение, опыты, учебный диалог и пр.;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-создание условий для развития рефлексии — способности осознавать и оценивать свои мысли и действия как бы со стороны, соотносить результат деятельности с поставленной целью, определять своё знание и незнание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ИННОВАЦИОННЫЕ МЕТОДЫ ОБУЧЕНИЯ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развивающее обучение;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-проблемное обучение;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</a:t>
            </a:r>
            <a:r>
              <a:rPr lang="ru-RU" sz="1400" dirty="0" err="1" smtClean="0"/>
              <a:t>разноуровневое</a:t>
            </a:r>
            <a:r>
              <a:rPr lang="ru-RU" sz="1400" dirty="0" smtClean="0"/>
              <a:t> обучение;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-коллективная система обучения (КСО);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-технология решения изобретательских задач ( ТРИЗ);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-исследовательские методы обучения;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-проектные методы обучения;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-технология «дебаты»;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-технологию модульного и блочно- модульного обучения;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</a:t>
            </a:r>
            <a:r>
              <a:rPr lang="ru-RU" sz="1400" dirty="0" err="1" smtClean="0"/>
              <a:t>лекционно</a:t>
            </a:r>
            <a:r>
              <a:rPr lang="ru-RU" sz="1400" dirty="0" smtClean="0"/>
              <a:t> – </a:t>
            </a:r>
            <a:r>
              <a:rPr lang="ru-RU" sz="1400" dirty="0" err="1" smtClean="0"/>
              <a:t>семинарско</a:t>
            </a:r>
            <a:r>
              <a:rPr lang="ru-RU" sz="1400" dirty="0" smtClean="0"/>
              <a:t> - зачетная система обучения;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-технология развития «критического мышления»;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-технология использования в обучении игровых методов: ролевых, деловых и других видов обучающих игр;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-обучение в сотрудничестве ( командная, групповая работа);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-информационно – коммуникационные технологии;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</a:t>
            </a:r>
            <a:r>
              <a:rPr lang="ru-RU" sz="1400" dirty="0" err="1" smtClean="0"/>
              <a:t>здоровьесберегающие</a:t>
            </a:r>
            <a:r>
              <a:rPr lang="ru-RU" sz="1400" dirty="0" smtClean="0"/>
              <a:t> технологии;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 систему инновационной оценки « </a:t>
            </a:r>
            <a:r>
              <a:rPr lang="ru-RU" sz="1400" dirty="0" err="1" smtClean="0"/>
              <a:t>портфолио</a:t>
            </a:r>
            <a:r>
              <a:rPr lang="ru-RU" sz="1400" dirty="0" smtClean="0"/>
              <a:t>»;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- технологию дистанционного обучения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технология мастерских</a:t>
            </a:r>
          </a:p>
          <a:p>
            <a:pPr lvl="0">
              <a:buFont typeface="Wingdings" pitchFamily="2" charset="2"/>
              <a:buChar char="Ø"/>
            </a:pPr>
            <a:r>
              <a:rPr lang="ru-RU" sz="1400" dirty="0" smtClean="0"/>
              <a:t>групповое обучение  и др.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Современный учитель</a:t>
            </a:r>
            <a:endParaRPr lang="ru-RU" dirty="0"/>
          </a:p>
        </p:txBody>
      </p:sp>
      <p:pic>
        <p:nvPicPr>
          <p:cNvPr id="4" name="Содержимое 3" descr="img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601" t="46776" r="49727" b="2825"/>
          <a:stretch>
            <a:fillRect/>
          </a:stretch>
        </p:blipFill>
        <p:spPr>
          <a:xfrm>
            <a:off x="539551" y="1772816"/>
            <a:ext cx="4340119" cy="367240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«Стандарты второго поколения невозможны без учителя второго поколения!»</a:t>
            </a:r>
          </a:p>
          <a:p>
            <a:pPr algn="r">
              <a:buNone/>
            </a:pPr>
            <a:r>
              <a:rPr lang="ru-RU" dirty="0" smtClean="0"/>
              <a:t> </a:t>
            </a:r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endParaRPr lang="ru-RU" sz="1600" dirty="0" smtClean="0"/>
          </a:p>
          <a:p>
            <a:pPr algn="r">
              <a:buNone/>
            </a:pPr>
            <a:r>
              <a:rPr lang="ru-RU" sz="1600" dirty="0" smtClean="0"/>
              <a:t>А.М.Кондаков , руководитель проекта по разработке </a:t>
            </a:r>
            <a:r>
              <a:rPr lang="ru-RU" sz="1600" dirty="0" err="1" smtClean="0"/>
              <a:t>ФГОСов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Современный учитель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демонстрирует универсальные и предметные способы действий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инициирует действия учащихся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консультирует и корректирует их действия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находит способы включения в работу каждого ученика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создаёт условия для приобретения детьми жизненного опыта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применяет развивающие технологии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обладает информационной компетентностью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554162"/>
            <a:ext cx="4131568" cy="452596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dirty="0" smtClean="0"/>
              <a:t>Урок – это зеркало общей педагогической культуры учителя, мерило его интеллектуального богатства, показатель его кругозора, эрудиции.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В. Сухомлинский.</a:t>
            </a:r>
          </a:p>
          <a:p>
            <a:endParaRPr lang="ru-RU" dirty="0"/>
          </a:p>
        </p:txBody>
      </p:sp>
      <p:pic>
        <p:nvPicPr>
          <p:cNvPr id="4" name="Picture 2" descr="C:\Users\KRAULER\Desktop\pisateli_19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2952328" cy="401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Ученик\Downloads\мвым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330358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Анкета « Стиль преподавания»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Если класс не приведен в порядок</a:t>
            </a:r>
          </a:p>
          <a:p>
            <a:pPr>
              <a:buNone/>
            </a:pPr>
            <a:r>
              <a:rPr lang="ru-RU" dirty="0" smtClean="0"/>
              <a:t> 1) моя реакция зависит от ситуации</a:t>
            </a:r>
          </a:p>
          <a:p>
            <a:pPr>
              <a:buNone/>
            </a:pPr>
            <a:r>
              <a:rPr lang="ru-RU" dirty="0" smtClean="0"/>
              <a:t> 2) я не обращаю на это внимание</a:t>
            </a:r>
          </a:p>
          <a:p>
            <a:pPr>
              <a:buNone/>
            </a:pPr>
            <a:r>
              <a:rPr lang="ru-RU" dirty="0" smtClean="0"/>
              <a:t> 3) не могу начать урок</a:t>
            </a:r>
          </a:p>
          <a:p>
            <a:pPr>
              <a:buNone/>
            </a:pPr>
            <a:r>
              <a:rPr lang="ru-RU" dirty="0" smtClean="0"/>
              <a:t>2. Я считаю своим долгом сделать замечание, если ребенок нарушает порядок в общественном месте в зависимости от ситуации </a:t>
            </a:r>
          </a:p>
          <a:p>
            <a:pPr marL="514350" indent="-514350">
              <a:buNone/>
            </a:pPr>
            <a:r>
              <a:rPr lang="ru-RU" dirty="0" smtClean="0"/>
              <a:t>2) нет </a:t>
            </a:r>
          </a:p>
          <a:p>
            <a:pPr marL="514350" indent="-514350">
              <a:buNone/>
            </a:pPr>
            <a:r>
              <a:rPr lang="ru-RU" dirty="0" smtClean="0"/>
              <a:t>3) да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3. Я предпочитаю работать под руководством человека, который</a:t>
            </a:r>
          </a:p>
          <a:p>
            <a:pPr>
              <a:buNone/>
            </a:pPr>
            <a:r>
              <a:rPr lang="ru-RU" dirty="0" smtClean="0"/>
              <a:t>1)предлагает простор для творчеств</a:t>
            </a:r>
          </a:p>
          <a:p>
            <a:pPr marL="514350" indent="-514350">
              <a:buNone/>
            </a:pPr>
            <a:r>
              <a:rPr lang="ru-RU" dirty="0" smtClean="0"/>
              <a:t> 2)Не вмешивается в мою работу</a:t>
            </a:r>
          </a:p>
          <a:p>
            <a:pPr marL="514350" indent="-514350">
              <a:buNone/>
            </a:pPr>
            <a:r>
              <a:rPr lang="ru-RU" dirty="0" smtClean="0"/>
              <a:t> 3)Дает четкие указания</a:t>
            </a:r>
          </a:p>
          <a:p>
            <a:pPr>
              <a:buNone/>
            </a:pPr>
            <a:r>
              <a:rPr lang="ru-RU" dirty="0" smtClean="0"/>
              <a:t>4.Во время урока я придерживаюсь намеченного плана</a:t>
            </a:r>
          </a:p>
          <a:p>
            <a:pPr>
              <a:buNone/>
            </a:pPr>
            <a:r>
              <a:rPr lang="ru-RU" dirty="0" smtClean="0"/>
              <a:t> 1) в зависимости от ситуации </a:t>
            </a:r>
          </a:p>
          <a:p>
            <a:pPr>
              <a:buNone/>
            </a:pPr>
            <a:r>
              <a:rPr lang="ru-RU" dirty="0" smtClean="0"/>
              <a:t>2) предпочитаю импровизацию</a:t>
            </a:r>
          </a:p>
          <a:p>
            <a:pPr>
              <a:buNone/>
            </a:pPr>
            <a:r>
              <a:rPr lang="ru-RU" dirty="0" smtClean="0"/>
              <a:t> 3) всегда 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5. Когда я вижу, что ученик ведет себя вызывающе по отношению ко мне</a:t>
            </a:r>
          </a:p>
          <a:p>
            <a:pPr>
              <a:buNone/>
            </a:pPr>
            <a:r>
              <a:rPr lang="ru-RU" dirty="0" smtClean="0"/>
              <a:t> 1) предпочитаю выяснить отношения</a:t>
            </a:r>
          </a:p>
          <a:p>
            <a:pPr>
              <a:buNone/>
            </a:pPr>
            <a:r>
              <a:rPr lang="ru-RU" dirty="0" smtClean="0"/>
              <a:t> 2) игнорирую этот факт</a:t>
            </a:r>
          </a:p>
          <a:p>
            <a:pPr>
              <a:buNone/>
            </a:pPr>
            <a:r>
              <a:rPr lang="ru-RU" dirty="0" smtClean="0"/>
              <a:t>3) плачу ему той же монетой </a:t>
            </a:r>
          </a:p>
          <a:p>
            <a:pPr>
              <a:buNone/>
            </a:pPr>
            <a:r>
              <a:rPr lang="ru-RU" dirty="0" smtClean="0"/>
              <a:t>6. Если ученик высказывает точку зрения, которую я не могу принять </a:t>
            </a:r>
          </a:p>
          <a:p>
            <a:pPr>
              <a:buNone/>
            </a:pPr>
            <a:r>
              <a:rPr lang="ru-RU" dirty="0" smtClean="0"/>
              <a:t>1) я пытаюсь принять его точку зрения </a:t>
            </a:r>
          </a:p>
          <a:p>
            <a:pPr>
              <a:buNone/>
            </a:pPr>
            <a:r>
              <a:rPr lang="ru-RU" dirty="0" smtClean="0"/>
              <a:t>2) перевожу разговор на другую тему </a:t>
            </a:r>
          </a:p>
          <a:p>
            <a:pPr>
              <a:buNone/>
            </a:pPr>
            <a:r>
              <a:rPr lang="ru-RU" dirty="0" smtClean="0"/>
              <a:t>3) стараюсь поправить его, объяснить ему его ошибку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7.По-моему в школьном коллективе важнее всего </a:t>
            </a:r>
          </a:p>
          <a:p>
            <a:pPr>
              <a:buNone/>
            </a:pPr>
            <a:r>
              <a:rPr lang="ru-RU" dirty="0" smtClean="0"/>
              <a:t>1) работать творчески </a:t>
            </a:r>
          </a:p>
          <a:p>
            <a:pPr>
              <a:buNone/>
            </a:pPr>
            <a:r>
              <a:rPr lang="ru-RU" dirty="0" smtClean="0"/>
              <a:t>2) отсутствие конфликтов </a:t>
            </a:r>
          </a:p>
          <a:p>
            <a:pPr>
              <a:buNone/>
            </a:pPr>
            <a:r>
              <a:rPr lang="ru-RU" dirty="0" smtClean="0"/>
              <a:t>3) трудовая дисциплина</a:t>
            </a:r>
          </a:p>
          <a:p>
            <a:pPr>
              <a:buNone/>
            </a:pPr>
            <a:r>
              <a:rPr lang="ru-RU" dirty="0" smtClean="0"/>
              <a:t> 8. Я считаю , что учитель может повысить голос на ученика </a:t>
            </a:r>
          </a:p>
          <a:p>
            <a:pPr>
              <a:buNone/>
            </a:pPr>
            <a:r>
              <a:rPr lang="ru-RU" dirty="0" smtClean="0"/>
              <a:t>1) нет , это недопустимо </a:t>
            </a:r>
          </a:p>
          <a:p>
            <a:pPr>
              <a:buNone/>
            </a:pPr>
            <a:r>
              <a:rPr lang="ru-RU" dirty="0" smtClean="0"/>
              <a:t>2) затрудняюсь ответить</a:t>
            </a:r>
          </a:p>
          <a:p>
            <a:pPr>
              <a:buNone/>
            </a:pPr>
            <a:r>
              <a:rPr lang="ru-RU" dirty="0" smtClean="0"/>
              <a:t> 3) если ученик этого заслуживает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9. Непредвиденные ситуации на уроках </a:t>
            </a:r>
          </a:p>
          <a:p>
            <a:pPr>
              <a:buNone/>
            </a:pPr>
            <a:r>
              <a:rPr lang="ru-RU" dirty="0" smtClean="0"/>
              <a:t>1) можно эффективно использовать</a:t>
            </a:r>
          </a:p>
          <a:p>
            <a:pPr>
              <a:buNone/>
            </a:pPr>
            <a:r>
              <a:rPr lang="ru-RU" dirty="0" smtClean="0"/>
              <a:t> 2) лучше игнорировать </a:t>
            </a:r>
          </a:p>
          <a:p>
            <a:pPr>
              <a:buNone/>
            </a:pPr>
            <a:r>
              <a:rPr lang="ru-RU" dirty="0" smtClean="0"/>
              <a:t>3) только мешают учебному процессу </a:t>
            </a:r>
          </a:p>
          <a:p>
            <a:pPr>
              <a:buNone/>
            </a:pPr>
            <a:r>
              <a:rPr lang="ru-RU" dirty="0" smtClean="0"/>
              <a:t>10.Мои ученики относятся ко мне с симпатией </a:t>
            </a:r>
          </a:p>
          <a:p>
            <a:pPr>
              <a:buNone/>
            </a:pPr>
            <a:r>
              <a:rPr lang="ru-RU" dirty="0" smtClean="0"/>
              <a:t>1) нет</a:t>
            </a:r>
          </a:p>
          <a:p>
            <a:pPr>
              <a:buNone/>
            </a:pPr>
            <a:r>
              <a:rPr lang="ru-RU" dirty="0" smtClean="0"/>
              <a:t> 2) когда как </a:t>
            </a:r>
          </a:p>
          <a:p>
            <a:pPr>
              <a:buNone/>
            </a:pPr>
            <a:r>
              <a:rPr lang="ru-RU" dirty="0" smtClean="0"/>
              <a:t>3) не знаю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рефлексия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xn--j1ahfl.xn--p1ai/data/images/u168570/t1508786774a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 Интеллектуальная разминка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33.3.3.3.3.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843637" cy="536367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Рефлексия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7117572" cy="533817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</a:rPr>
              <a:t>«Если мы будем учить сегодня так,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</a:rPr>
              <a:t>    как мы учили вчера,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</a:rPr>
              <a:t> мы украдем у детей завтра».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</a:t>
            </a:r>
            <a:r>
              <a:rPr lang="ru-RU" sz="1800" i="1" dirty="0" smtClean="0">
                <a:solidFill>
                  <a:srgbClr val="C00000"/>
                </a:solidFill>
              </a:rPr>
              <a:t>Джон </a:t>
            </a:r>
            <a:r>
              <a:rPr lang="ru-RU" sz="1800" i="1" dirty="0" err="1" smtClean="0">
                <a:solidFill>
                  <a:srgbClr val="C00000"/>
                </a:solidFill>
              </a:rPr>
              <a:t>Дьюи</a:t>
            </a:r>
            <a:endParaRPr lang="ru-RU" sz="18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такое урок?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Урок – главная составная часть учебного процесса.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Урок как форма организационной работы существует более 300 лет.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Урок – культурологический феномен, возделанный человеческими усилиями.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Ключевая роль на уроке принадлежит </a:t>
            </a:r>
            <a:r>
              <a:rPr lang="ru-RU" dirty="0" smtClean="0">
                <a:solidFill>
                  <a:srgbClr val="C00000"/>
                </a:solidFill>
              </a:rPr>
              <a:t>учителю</a:t>
            </a:r>
            <a:r>
              <a:rPr lang="ru-RU" dirty="0" smtClean="0"/>
              <a:t>, так как на уроке дети должны получить возможность раскрыть свои способности, подготовиться к жизни в высокотехнологичном конкурентном мире.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Возможность получения качественного образования становится одной из наиболее важных жизненных ценностей граждан.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 такое современный  урок?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Современный урок– это и совершенно новый, и не теряющий связи с прошлым, одним словом – актуальный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u="sng" dirty="0" smtClean="0"/>
              <a:t>Актуальный</a:t>
            </a:r>
            <a:r>
              <a:rPr lang="ru-RU" dirty="0" smtClean="0"/>
              <a:t> </a:t>
            </a:r>
            <a:r>
              <a:rPr lang="ru-RU" sz="2800" dirty="0" smtClean="0"/>
              <a:t>[от лат. </a:t>
            </a:r>
            <a:r>
              <a:rPr lang="ru-RU" sz="2800" dirty="0" err="1" smtClean="0"/>
              <a:t>actualis</a:t>
            </a:r>
            <a:r>
              <a:rPr lang="ru-RU" sz="2800" dirty="0" smtClean="0"/>
              <a:t> – деятельный] </a:t>
            </a:r>
            <a:r>
              <a:rPr lang="ru-RU" dirty="0" smtClean="0"/>
              <a:t>означает важный, существенный для настоящего времени.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Необходимость обновления исторического и социального образования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Ускорение процессов глобализации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Информационная революция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Изменение системы общественных отношений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Активные процессы обновления общественных наук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Новые требования государства к выпускникам системы 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Система требований, определяемых стандартом общего образования второго поколения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Требования к современному уроку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•    хорошо организованный урок  в хорошо оборудованном кабинете должен иметь хорошее начало и хорошее окончание.</a:t>
            </a:r>
            <a:br>
              <a:rPr lang="ru-RU" dirty="0" smtClean="0"/>
            </a:br>
            <a:r>
              <a:rPr lang="ru-RU" dirty="0" smtClean="0"/>
              <a:t>•    учитель должен спланировать свою деятельность и деятельность учащихся, четко сформулировать тему, цель, задачи урока;</a:t>
            </a:r>
            <a:br>
              <a:rPr lang="ru-RU" dirty="0" smtClean="0"/>
            </a:br>
            <a:r>
              <a:rPr lang="ru-RU" dirty="0" smtClean="0"/>
              <a:t>•    урок должен быть проблемным и развивающим: учитель сам нацеливается на сотрудничество с учениками и умеет направлять учеников на сотрудничество с учителем и одноклассниками;</a:t>
            </a:r>
            <a:br>
              <a:rPr lang="ru-RU" dirty="0" smtClean="0"/>
            </a:br>
            <a:r>
              <a:rPr lang="ru-RU" dirty="0" smtClean="0"/>
              <a:t>•     учитель организует проблемные и поисковые ситуации, активизирует деятельность учащихся;</a:t>
            </a:r>
            <a:br>
              <a:rPr lang="ru-RU" dirty="0" smtClean="0"/>
            </a:br>
            <a:r>
              <a:rPr lang="ru-RU" dirty="0" smtClean="0"/>
              <a:t>•    вывод делают сами учащиеся;</a:t>
            </a:r>
            <a:br>
              <a:rPr lang="ru-RU" dirty="0" smtClean="0"/>
            </a:br>
            <a:r>
              <a:rPr lang="ru-RU" dirty="0" smtClean="0"/>
              <a:t>•    минимум репродукции и максимум творчества и сотворчества;</a:t>
            </a:r>
            <a:br>
              <a:rPr lang="ru-RU" dirty="0" smtClean="0"/>
            </a:br>
            <a:r>
              <a:rPr lang="ru-RU" dirty="0" smtClean="0"/>
              <a:t>•    </a:t>
            </a:r>
            <a:r>
              <a:rPr lang="ru-RU" dirty="0" err="1" smtClean="0"/>
              <a:t>времясбережение</a:t>
            </a:r>
            <a:r>
              <a:rPr lang="ru-RU" dirty="0" smtClean="0"/>
              <a:t> и </a:t>
            </a:r>
            <a:r>
              <a:rPr lang="ru-RU" dirty="0" err="1" smtClean="0"/>
              <a:t>здоровьесбережение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•   в центре внимания урока - дети;</a:t>
            </a:r>
            <a:br>
              <a:rPr lang="ru-RU" dirty="0" smtClean="0"/>
            </a:br>
            <a:r>
              <a:rPr lang="ru-RU" dirty="0" smtClean="0"/>
              <a:t>•    учет уровня и возможностей учащихся, в котором учтены  такие аспекты, как профиль класса, стремление учащихся, настроение детей;</a:t>
            </a:r>
            <a:br>
              <a:rPr lang="ru-RU" dirty="0" smtClean="0"/>
            </a:br>
            <a:r>
              <a:rPr lang="ru-RU" dirty="0" smtClean="0"/>
              <a:t>•     умение демонстрировать методическое искусство учителя;</a:t>
            </a:r>
            <a:br>
              <a:rPr lang="ru-RU" dirty="0" smtClean="0"/>
            </a:br>
            <a:r>
              <a:rPr lang="ru-RU" dirty="0" smtClean="0"/>
              <a:t>•    планирование обратной связи;</a:t>
            </a:r>
            <a:br>
              <a:rPr lang="ru-RU" dirty="0" smtClean="0"/>
            </a:br>
            <a:r>
              <a:rPr lang="ru-RU" dirty="0" smtClean="0"/>
              <a:t>•     урок должен быть добрым.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Требования к современному уроку истории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Дидактические: четкое определение образовательных целей и задач; учет принципов и правил обучения; оптимизация содержания с учетом социальных и личностных потребностей; опора на достигнутый уровень; установление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связей; сочетание видов, форм и методов обучения; сочетание коллективной и индивидуальной деятельности учащихся; тщательная диагностика, прогнозирование и планирование каждого урока.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Воспитательные : постановка и реализация воспитательных целей на основе воспитательных возможностей учебного материала; формирование жизненно необходимых качеств: внимательности, честности, коллективизма, самостоятельности, усидчивости, ответственности и т.д.; воспитание на основе общечеловеческих ценностей; внимание к личности ученика.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Развивающие: формирование и развитие положительных мотивов, интереса, творческой инициативы и активности учащихся; занятия на опережающем уровне, проектирование "зоны ближайшего развития", стимулирование наступления новых качественных изменений в развитии эмоциональном, физическом, социальном; оперативная перестройка учебных занятий с учетом наступающих перемен в личностном развитии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Структурные элементы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Мобилизующий этап урока –включение обучающихся в активную интеллектуальную деятельность  с первых минут урока.</a:t>
            </a:r>
          </a:p>
          <a:p>
            <a:pPr lvl="0">
              <a:buNone/>
            </a:pP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err="1" smtClean="0"/>
              <a:t>Целеполагание</a:t>
            </a:r>
            <a:r>
              <a:rPr lang="ru-RU" dirty="0" smtClean="0"/>
              <a:t>: формирование обучающимися целей урока по схеме: вспомнить – узнать – научиться.</a:t>
            </a:r>
          </a:p>
          <a:p>
            <a:pPr lvl="0">
              <a:buNone/>
            </a:pP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На уроке должен быть момент осознания недостаточности имеющихся знаний для выполнения заданий учителя и чтобы начать поиск  новой информации.</a:t>
            </a:r>
          </a:p>
          <a:p>
            <a:pPr lvl="0">
              <a:buNone/>
            </a:pP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Коммуникация – исследование проблемы в коллективе.</a:t>
            </a:r>
          </a:p>
          <a:p>
            <a:pPr lvl="0">
              <a:buNone/>
            </a:pP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Взаимопроверка и взаимоконтроль. </a:t>
            </a:r>
          </a:p>
          <a:p>
            <a:pPr lvl="0">
              <a:buNone/>
            </a:pP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Рефлексия – осознание обучающимся  и воспроизведение в речи того, что нового он узнал на уроке, чему научился, в каких навыках он продвинулся дальше.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1134</Words>
  <Application>Microsoft Office PowerPoint</Application>
  <PresentationFormat>Экран (4:3)</PresentationFormat>
  <Paragraphs>147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Современный урок как основа эффективного и качественного образования    Выступление подготовила Учитель истории Аношенкова с.с.</vt:lpstr>
      <vt:lpstr>Слайд 2</vt:lpstr>
      <vt:lpstr>Что такое урок?</vt:lpstr>
      <vt:lpstr>Слайд 4</vt:lpstr>
      <vt:lpstr>Что такое современный  урок?</vt:lpstr>
      <vt:lpstr>Необходимость обновления исторического и социального образования</vt:lpstr>
      <vt:lpstr>Требования к современному уроку</vt:lpstr>
      <vt:lpstr>Требования к современному уроку истории </vt:lpstr>
      <vt:lpstr>Структурные элементы урока</vt:lpstr>
      <vt:lpstr>Типы уроков</vt:lpstr>
      <vt:lpstr>Учебная ситуация </vt:lpstr>
      <vt:lpstr>Учебная ситуация </vt:lpstr>
      <vt:lpstr>Методические принципы современного инновационного урока</vt:lpstr>
      <vt:lpstr>Методы обучения</vt:lpstr>
      <vt:lpstr>Как сформировать УУД ?</vt:lpstr>
      <vt:lpstr>системно-деятельностный ПОДХОД </vt:lpstr>
      <vt:lpstr>ИННОВАЦИОННЫЕ МЕТОДЫ ОБУЧЕНИЯ</vt:lpstr>
      <vt:lpstr>Современный учитель</vt:lpstr>
      <vt:lpstr>Современный учитель :</vt:lpstr>
      <vt:lpstr>Анкета « Стиль преподавания»</vt:lpstr>
      <vt:lpstr>Слайд 21</vt:lpstr>
      <vt:lpstr>Слайд 22</vt:lpstr>
      <vt:lpstr>Слайд 23</vt:lpstr>
      <vt:lpstr>Слайд 24</vt:lpstr>
      <vt:lpstr>рефлексия</vt:lpstr>
      <vt:lpstr> Интеллектуальная разминка</vt:lpstr>
      <vt:lpstr>Рефлексия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как основа эффективного и качественного образования    Выступление подготовила Учитель истории Аношенкова с.с.</dc:title>
  <dc:creator>Одмен</dc:creator>
  <cp:lastModifiedBy>school</cp:lastModifiedBy>
  <cp:revision>26</cp:revision>
  <dcterms:created xsi:type="dcterms:W3CDTF">2019-10-30T18:17:02Z</dcterms:created>
  <dcterms:modified xsi:type="dcterms:W3CDTF">2019-11-18T08:25:20Z</dcterms:modified>
</cp:coreProperties>
</file>