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7" r:id="rId5"/>
    <p:sldId id="258" r:id="rId6"/>
    <p:sldId id="268" r:id="rId7"/>
    <p:sldId id="260" r:id="rId8"/>
    <p:sldId id="261" r:id="rId9"/>
    <p:sldId id="262" r:id="rId10"/>
    <p:sldId id="263" r:id="rId11"/>
    <p:sldId id="265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72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D465A-3B59-41F2-BB74-829DC5769999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D70D0-B26C-4759-A1ED-9B4B14AE7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50017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Педагогический совет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43608" y="1428736"/>
            <a:ext cx="7632848" cy="2720344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b="1" dirty="0" smtClean="0">
                <a:solidFill>
                  <a:srgbClr val="CC3300"/>
                </a:solidFill>
              </a:rPr>
              <a:t>«Социально-психологический портрет современной семьи и проблемы сотрудничества»</a:t>
            </a:r>
            <a:endParaRPr lang="ru-RU" dirty="0">
              <a:solidFill>
                <a:srgbClr val="CC3300"/>
              </a:solidFill>
            </a:endParaRPr>
          </a:p>
          <a:p>
            <a:pPr algn="r"/>
            <a:endParaRPr lang="ru-RU" dirty="0"/>
          </a:p>
        </p:txBody>
      </p:sp>
      <p:pic>
        <p:nvPicPr>
          <p:cNvPr id="6" name="Рисунок 5" descr="sm_full.aspx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5992"/>
            <a:ext cx="5381625" cy="4191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7" name="TextBox 6"/>
          <p:cNvSpPr txBox="1"/>
          <p:nvPr/>
        </p:nvSpPr>
        <p:spPr>
          <a:xfrm>
            <a:off x="3286116" y="5072074"/>
            <a:ext cx="5500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Материал подготовила:                                            педагог-психолог                                                   Блинкова С.А.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Дефицит ласки, </a:t>
            </a:r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который испытывают наши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дети;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Синдром опасного обращения с детьми -</a:t>
            </a:r>
            <a:r>
              <a:rPr lang="ru-RU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поведение родителей по отношению к ребенку, сопровождающееся нанесением физической, психологической и нравственной 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травмы;</a:t>
            </a:r>
            <a:endParaRPr lang="ru-RU" sz="28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Проблемы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семейного воспитания</a:t>
            </a:r>
          </a:p>
        </p:txBody>
      </p:sp>
      <p:pic>
        <p:nvPicPr>
          <p:cNvPr id="5" name="Рисунок 4" descr="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3786190"/>
            <a:ext cx="2714644" cy="2714644"/>
          </a:xfrm>
          <a:prstGeom prst="rect">
            <a:avLst/>
          </a:prstGeom>
        </p:spPr>
      </p:pic>
      <p:pic>
        <p:nvPicPr>
          <p:cNvPr id="6" name="Рисунок 5" descr="4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3786190"/>
            <a:ext cx="3143272" cy="2714644"/>
          </a:xfrm>
          <a:prstGeom prst="rect">
            <a:avLst/>
          </a:prstGeom>
        </p:spPr>
      </p:pic>
      <p:pic>
        <p:nvPicPr>
          <p:cNvPr id="7" name="Рисунок 6" descr="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2198" y="3786190"/>
            <a:ext cx="2714644" cy="2643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Правила для родителей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929718" cy="535785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1.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признание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личности ребенка и его неприкосновенности. 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2.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адекватной самооценки. 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приобщение ребенка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 реальным делам семьи. 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развивать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силу воли ребенка. 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Правило 5.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учить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планировать.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6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ребовать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выполнение домашних обязанностей, поручений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7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научить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общаться с другими детьми, людьми. 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Правило 8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формировать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нравственные качества: доброту, порядочность, сочувствие, взаимопомощь, ответственность. 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43834" y="357166"/>
            <a:ext cx="1357322" cy="178595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358246" cy="5597533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А.С.Макаренко писал: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«Хотите, чтобы были хорошие дети- будьте счастливы».</a:t>
            </a: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pic>
        <p:nvPicPr>
          <p:cNvPr id="8" name="Рисунок 7" descr="3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2857496"/>
            <a:ext cx="3357586" cy="300037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«Семья и школа – это берег и море. На берегу ребенок делает свои первые шаги, получает первые уроки жизни, а потом перед ним открывается необозримое море знаний, и курс в этом море прокладывает школа. Это не значит, что он должен совсем оторваться от берега…»</a:t>
            </a:r>
          </a:p>
          <a:p>
            <a:r>
              <a:rPr lang="ru-RU" dirty="0" smtClean="0"/>
              <a:t>                                          Л.Кассиль.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Семья- колыбель духовного рождения человека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2928958"/>
          </a:xfrm>
        </p:spPr>
        <p:txBody>
          <a:bodyPr>
            <a:normAutofit lnSpcReduction="10000"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семейном кругу мы с вами растем</a:t>
            </a: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Основа основ – родительский дом.</a:t>
            </a: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семейном кругу все корни твои,</a:t>
            </a: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в жизнь ты выходишь из этой семьи.</a:t>
            </a: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семейном кругу мы жизнь создаем,</a:t>
            </a: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Основа основ –родительский дом.</a:t>
            </a:r>
            <a:endParaRPr lang="ru-RU" sz="4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8" name="Picture 2" descr="C:\Users\user\Pictures\obereg_semyi40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04501">
            <a:off x="5433313" y="3075404"/>
            <a:ext cx="3838575" cy="35433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Школа ставит перед собой следующие задачи в вопросе взаимодействия: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Психолого-педагогическое просвещение родителей по вопросам воспитания детей. </a:t>
            </a:r>
          </a:p>
          <a:p>
            <a:pPr lvl="0"/>
            <a:r>
              <a:rPr lang="ru-RU" dirty="0" smtClean="0"/>
              <a:t>Вовлечение родителей в совместную деятельность с детьми для повышения воспитательного потенциала внеурочной работы, улучшения взаимодействия учителей, родителей и детей. </a:t>
            </a:r>
          </a:p>
          <a:p>
            <a:pPr lvl="0"/>
            <a:r>
              <a:rPr lang="ru-RU" dirty="0" smtClean="0"/>
              <a:t>Корректировка воспитания в семьях отдельных учащихся: </a:t>
            </a:r>
          </a:p>
          <a:p>
            <a:r>
              <a:rPr lang="ru-RU" dirty="0" smtClean="0"/>
              <a:t>- оказание психолого-педагогической помощи в воспитании талантливых, одаренных учащихся; </a:t>
            </a:r>
          </a:p>
          <a:p>
            <a:r>
              <a:rPr lang="ru-RU" dirty="0" smtClean="0"/>
              <a:t>- оказание родителям психолого-педагогической помощи в решении трудных вопросов воспитания; </a:t>
            </a:r>
          </a:p>
          <a:p>
            <a:r>
              <a:rPr lang="ru-RU" dirty="0" smtClean="0"/>
              <a:t>- индивидуальная работа с неблагополучными семьями.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1643042" y="3714752"/>
            <a:ext cx="2357437" cy="857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1714480" y="3500438"/>
            <a:ext cx="2357437" cy="285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Прямая соединительная линия 9"/>
          <p:cNvCxnSpPr>
            <a:cxnSpLocks noChangeShapeType="1"/>
          </p:cNvCxnSpPr>
          <p:nvPr/>
        </p:nvCxnSpPr>
        <p:spPr bwMode="auto">
          <a:xfrm flipV="1">
            <a:off x="1643042" y="2571744"/>
            <a:ext cx="2286000" cy="9286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Прямая соединительная линия 9"/>
          <p:cNvCxnSpPr>
            <a:cxnSpLocks noChangeShapeType="1"/>
          </p:cNvCxnSpPr>
          <p:nvPr/>
        </p:nvCxnSpPr>
        <p:spPr bwMode="auto">
          <a:xfrm flipV="1">
            <a:off x="1500166" y="1785926"/>
            <a:ext cx="2286000" cy="9286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Семейные ценности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71538" y="1785926"/>
            <a:ext cx="642941" cy="37856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ЗАИМО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9058" y="1357298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выручка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00496" y="2285992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онимание 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71934" y="3214686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уважение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71934" y="4214818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любовь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43372" y="5286388"/>
            <a:ext cx="378621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согласие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1714480" y="4214818"/>
            <a:ext cx="2286000" cy="15001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Типы семей.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800" dirty="0" smtClean="0"/>
              <a:t>1. Семьи, в которых воспитание ребенка осуществляется «по типу Золушки»;</a:t>
            </a:r>
          </a:p>
          <a:p>
            <a:r>
              <a:rPr lang="ru-RU" sz="2800" dirty="0" smtClean="0"/>
              <a:t>2. Семьи, в основе </a:t>
            </a:r>
            <a:r>
              <a:rPr lang="ru-RU" sz="2800" dirty="0" err="1" smtClean="0"/>
              <a:t>воспмтания</a:t>
            </a:r>
            <a:r>
              <a:rPr lang="ru-RU" sz="2800" dirty="0" smtClean="0"/>
              <a:t> которых – </a:t>
            </a:r>
            <a:r>
              <a:rPr lang="ru-RU" sz="2800" dirty="0" err="1" smtClean="0"/>
              <a:t>гиперопека</a:t>
            </a:r>
            <a:r>
              <a:rPr lang="ru-RU" sz="2800" dirty="0" smtClean="0"/>
              <a:t> или </a:t>
            </a:r>
            <a:r>
              <a:rPr lang="ru-RU" sz="2800" dirty="0" err="1" smtClean="0"/>
              <a:t>гиперпротекция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3.Семьи, в которых наблюдается обратное явление – недостаток опеки со стороны родителей, или </a:t>
            </a:r>
            <a:r>
              <a:rPr lang="ru-RU" sz="2800" dirty="0" err="1" smtClean="0"/>
              <a:t>гипоопека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4. Семьи, где к детям относятся излишне сурово.</a:t>
            </a:r>
          </a:p>
          <a:p>
            <a:r>
              <a:rPr lang="ru-RU" sz="2800" dirty="0" smtClean="0"/>
              <a:t>5. Семьи, в которых нет единогласия в воспитании;</a:t>
            </a:r>
          </a:p>
          <a:p>
            <a:r>
              <a:rPr lang="ru-RU" sz="2800" dirty="0" smtClean="0"/>
              <a:t>6. Асоциальные семьи, те, с которыми взаимодействие протекает наиболее трудоемко и состояние которых нуждается в коренных изменениях.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Общение в семье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442915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Общение в семье представляет собой отношение членов семьи друг к другу и их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взаимодействие;</a:t>
            </a:r>
          </a:p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обмен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информацией между ними, их духовный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контакт; </a:t>
            </a:r>
          </a:p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пектр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общения в семье может быть очень разнообразным. Помимо бесед о работе, домашнем хозяйстве, жизни друзей и знакомых оно включает в себя обсуждение вопросов, связанных с воспитанием детей, искусством, политикой и т.д.</a:t>
            </a:r>
          </a:p>
          <a:p>
            <a:endParaRPr lang="ru-RU" dirty="0"/>
          </a:p>
        </p:txBody>
      </p:sp>
      <p:pic>
        <p:nvPicPr>
          <p:cNvPr id="4" name="Рисунок 3" descr="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5214950"/>
            <a:ext cx="2143125" cy="142875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Рисунок 4" descr="3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5429250"/>
            <a:ext cx="2143125" cy="1428750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родителей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ребенка уверенности в том, что его любят и о нем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заботятся;</a:t>
            </a:r>
          </a:p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относиться к ребенку в любом возрасте любовно и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внимательно;</a:t>
            </a:r>
          </a:p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постоянный психологический контакт с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ребенком;</a:t>
            </a:r>
          </a:p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заинтересованность во всем, что происходит в жизни ребенка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Формула истиной родительской любви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«Люблю не потому 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ты хороший»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«люблю потому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 есть».</a:t>
            </a:r>
          </a:p>
        </p:txBody>
      </p:sp>
      <p:pic>
        <p:nvPicPr>
          <p:cNvPr id="4" name="Рисунок 3" descr="9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912236">
            <a:off x="518538" y="3028373"/>
            <a:ext cx="3866861" cy="3320085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Рисунок 5" descr="4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965631">
            <a:off x="5205867" y="3113460"/>
            <a:ext cx="3129675" cy="3346167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564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Педагогический совет</vt:lpstr>
      <vt:lpstr>Слайд 2</vt:lpstr>
      <vt:lpstr>Семья- колыбель духовного рождения человека</vt:lpstr>
      <vt:lpstr>Школа ставит перед собой следующие задачи в вопросе взаимодействия:</vt:lpstr>
      <vt:lpstr>Семейные ценности</vt:lpstr>
      <vt:lpstr>Типы семей.</vt:lpstr>
      <vt:lpstr>Общение в семье </vt:lpstr>
      <vt:lpstr>Задачи родителей </vt:lpstr>
      <vt:lpstr>Формула истиной родительской любви</vt:lpstr>
      <vt:lpstr>Проблемы семейного воспитания</vt:lpstr>
      <vt:lpstr>Правила для родителей 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</dc:title>
  <dc:creator>V</dc:creator>
  <cp:lastModifiedBy>АмирбаеваОМ</cp:lastModifiedBy>
  <cp:revision>25</cp:revision>
  <dcterms:created xsi:type="dcterms:W3CDTF">2013-01-26T19:55:29Z</dcterms:created>
  <dcterms:modified xsi:type="dcterms:W3CDTF">2013-03-26T07:10:38Z</dcterms:modified>
</cp:coreProperties>
</file>