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3" r:id="rId3"/>
    <p:sldId id="262" r:id="rId4"/>
    <p:sldId id="274" r:id="rId5"/>
    <p:sldId id="269" r:id="rId6"/>
    <p:sldId id="261" r:id="rId7"/>
    <p:sldId id="277" r:id="rId8"/>
    <p:sldId id="282" r:id="rId9"/>
    <p:sldId id="279" r:id="rId10"/>
    <p:sldId id="260" r:id="rId11"/>
    <p:sldId id="283" r:id="rId12"/>
    <p:sldId id="278" r:id="rId13"/>
    <p:sldId id="281" r:id="rId14"/>
    <p:sldId id="276" r:id="rId15"/>
    <p:sldId id="268" r:id="rId16"/>
    <p:sldId id="270" r:id="rId17"/>
    <p:sldId id="25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29DB-97B2-459C-8273-9B868CD6065C}" type="datetimeFigureOut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654A-179C-4D93-977C-81EAEF587B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40433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29DB-97B2-459C-8273-9B868CD6065C}" type="datetimeFigureOut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654A-179C-4D93-977C-81EAEF587B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70853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29DB-97B2-459C-8273-9B868CD6065C}" type="datetimeFigureOut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654A-179C-4D93-977C-81EAEF587B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5945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29DB-97B2-459C-8273-9B868CD6065C}" type="datetimeFigureOut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654A-179C-4D93-977C-81EAEF587B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45774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29DB-97B2-459C-8273-9B868CD6065C}" type="datetimeFigureOut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654A-179C-4D93-977C-81EAEF587B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54445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29DB-97B2-459C-8273-9B868CD6065C}" type="datetimeFigureOut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654A-179C-4D93-977C-81EAEF587B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33956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29DB-97B2-459C-8273-9B868CD6065C}" type="datetimeFigureOut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654A-179C-4D93-977C-81EAEF587B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97371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29DB-97B2-459C-8273-9B868CD6065C}" type="datetimeFigureOut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654A-179C-4D93-977C-81EAEF587B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7686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29DB-97B2-459C-8273-9B868CD6065C}" type="datetimeFigureOut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654A-179C-4D93-977C-81EAEF587B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6859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29DB-97B2-459C-8273-9B868CD6065C}" type="datetimeFigureOut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654A-179C-4D93-977C-81EAEF587B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432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29DB-97B2-459C-8273-9B868CD6065C}" type="datetimeFigureOut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654A-179C-4D93-977C-81EAEF587B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97566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629DB-97B2-459C-8273-9B868CD6065C}" type="datetimeFigureOut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A654A-179C-4D93-977C-81EAEF587B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7822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lider-market.ru/index.php?route=product/category&amp;path=6466_68http://prezentacii.com/shablony-powerpoint/3709-shablon-powerpoint-shkolnaya-doska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deti.fm/" TargetMode="External"/><Relationship Id="rId5" Type="http://schemas.openxmlformats.org/officeDocument/2006/relationships/hyperlink" Target="http://prosims.ru/printthread.php?t=402&amp;pp=40&amp;page=174" TargetMode="External"/><Relationship Id="rId4" Type="http://schemas.openxmlformats.org/officeDocument/2006/relationships/hyperlink" Target="http://wiki.iteach.ru/index.php/%2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005064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5"/>
            <a:ext cx="4104456" cy="3694011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318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005064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3691" y="806073"/>
            <a:ext cx="4391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bg1">
                    <a:lumMod val="95000"/>
                  </a:schemeClr>
                </a:solidFill>
              </a:rPr>
              <a:t>(до)бежал   (до)леса </a:t>
            </a:r>
            <a:endParaRPr lang="ru-RU" sz="36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7540" y="1772871"/>
            <a:ext cx="675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bg1">
                    <a:lumMod val="95000"/>
                  </a:schemeClr>
                </a:solidFill>
              </a:rPr>
              <a:t>до</a:t>
            </a:r>
            <a:endParaRPr lang="ru-RU" sz="36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5255" y="1776900"/>
            <a:ext cx="1513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bg1">
                    <a:lumMod val="95000"/>
                  </a:schemeClr>
                </a:solidFill>
              </a:rPr>
              <a:t>бежал</a:t>
            </a:r>
            <a:endParaRPr lang="ru-RU" sz="36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971600" y="1700808"/>
            <a:ext cx="72815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691680" y="1700808"/>
            <a:ext cx="0" cy="28803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88408" y="2603342"/>
            <a:ext cx="5150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bg1">
                    <a:lumMod val="95000"/>
                  </a:schemeClr>
                </a:solidFill>
              </a:rPr>
              <a:t>(от) </a:t>
            </a:r>
            <a:r>
              <a:rPr lang="ru-RU" sz="3600" b="1" i="1" dirty="0" err="1" smtClean="0">
                <a:solidFill>
                  <a:schemeClr val="bg1">
                    <a:lumMod val="95000"/>
                  </a:schemeClr>
                </a:solidFill>
              </a:rPr>
              <a:t>кусил</a:t>
            </a:r>
            <a:r>
              <a:rPr lang="ru-RU" sz="3600" b="1" i="1" dirty="0" smtClean="0">
                <a:solidFill>
                  <a:schemeClr val="bg1">
                    <a:lumMod val="95000"/>
                  </a:schemeClr>
                </a:solidFill>
              </a:rPr>
              <a:t>    (</a:t>
            </a:r>
            <a:r>
              <a:rPr lang="ru-RU" sz="3600" b="1" i="1" dirty="0" err="1" smtClean="0">
                <a:solidFill>
                  <a:schemeClr val="bg1">
                    <a:lumMod val="95000"/>
                  </a:schemeClr>
                </a:solidFill>
              </a:rPr>
              <a:t>от</a:t>
            </a:r>
            <a:r>
              <a:rPr lang="ru-RU" sz="3600" b="1" i="1" dirty="0" smtClean="0">
                <a:solidFill>
                  <a:schemeClr val="bg1">
                    <a:lumMod val="95000"/>
                  </a:schemeClr>
                </a:solidFill>
              </a:rPr>
              <a:t>) пирога</a:t>
            </a:r>
            <a:endParaRPr lang="ru-RU" sz="36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1600" y="3429000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bg1">
                    <a:lumMod val="95000"/>
                  </a:schemeClr>
                </a:solidFill>
              </a:rPr>
              <a:t>от</a:t>
            </a:r>
            <a:endParaRPr lang="ru-RU" sz="36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77480" y="3444768"/>
            <a:ext cx="1305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err="1" smtClean="0">
                <a:solidFill>
                  <a:schemeClr val="bg1">
                    <a:lumMod val="95000"/>
                  </a:schemeClr>
                </a:solidFill>
              </a:rPr>
              <a:t>кусил</a:t>
            </a:r>
            <a:endParaRPr lang="ru-RU" sz="36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187624" y="3429000"/>
            <a:ext cx="53279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691680" y="3429000"/>
            <a:ext cx="1" cy="30872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51" name="TextBox 2050"/>
          <p:cNvSpPr txBox="1"/>
          <p:nvPr/>
        </p:nvSpPr>
        <p:spPr>
          <a:xfrm>
            <a:off x="1053128" y="4091099"/>
            <a:ext cx="4357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</a:rPr>
              <a:t>(за) шёл  (за) другом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2052" name="TextBox 2051"/>
          <p:cNvSpPr txBox="1"/>
          <p:nvPr/>
        </p:nvSpPr>
        <p:spPr>
          <a:xfrm>
            <a:off x="899592" y="4869160"/>
            <a:ext cx="625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</a:rPr>
              <a:t>за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2053" name="TextBox 2052"/>
          <p:cNvSpPr txBox="1"/>
          <p:nvPr/>
        </p:nvSpPr>
        <p:spPr>
          <a:xfrm>
            <a:off x="971600" y="4869160"/>
            <a:ext cx="1429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</a:rPr>
              <a:t>    шёл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cxnSp>
        <p:nvCxnSpPr>
          <p:cNvPr id="2056" name="Прямая соединительная линия 2055"/>
          <p:cNvCxnSpPr/>
          <p:nvPr/>
        </p:nvCxnSpPr>
        <p:spPr>
          <a:xfrm>
            <a:off x="1071436" y="4802016"/>
            <a:ext cx="41229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59" name="Прямая соединительная линия 2058"/>
          <p:cNvCxnSpPr/>
          <p:nvPr/>
        </p:nvCxnSpPr>
        <p:spPr>
          <a:xfrm>
            <a:off x="1483728" y="4778396"/>
            <a:ext cx="0" cy="3185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35473" y="1772870"/>
            <a:ext cx="681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chemeClr val="bg1"/>
                </a:solidFill>
              </a:rPr>
              <a:t>д</a:t>
            </a:r>
            <a:r>
              <a:rPr lang="ru-RU" sz="3600" b="1" i="1" dirty="0" smtClean="0">
                <a:solidFill>
                  <a:schemeClr val="bg1"/>
                </a:solidFill>
              </a:rPr>
              <a:t>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065173" y="1803279"/>
            <a:ext cx="1087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</a:rPr>
              <a:t>леса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9474" y="3448191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</a:rPr>
              <a:t>от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85093" y="3448191"/>
            <a:ext cx="1912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</a:rPr>
              <a:t>   пирога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2696" y="4937656"/>
            <a:ext cx="729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</a:rPr>
              <a:t>за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4003840" y="4932183"/>
            <a:ext cx="1966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</a:rPr>
              <a:t>   другом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572696" y="2449610"/>
            <a:ext cx="54454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630572" y="4069610"/>
            <a:ext cx="48666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535" y="5573752"/>
            <a:ext cx="6286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5845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0" grpId="0"/>
      <p:bldP spid="21" grpId="0"/>
      <p:bldP spid="22" grpId="0"/>
      <p:bldP spid="2051" grpId="0"/>
      <p:bldP spid="2052" grpId="0"/>
      <p:bldP spid="2053" grpId="0"/>
      <p:bldP spid="9" grpId="0"/>
      <p:bldP spid="11" grpId="0"/>
      <p:bldP spid="12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005064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pic>
        <p:nvPicPr>
          <p:cNvPr id="1026" name="Picture 2" descr="C:\Users\User\Desktop\2017_04_13\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463" y="1124744"/>
            <a:ext cx="7544719" cy="468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318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005064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3568" y="620688"/>
            <a:ext cx="777686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Учились отличать 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приставку 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 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предлога.</a:t>
            </a:r>
          </a:p>
          <a:p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Учились правильно писать приставки и предлоги со словами.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963" y="3573016"/>
            <a:ext cx="2944813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9824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005064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"/>
            <a:ext cx="9144000" cy="68401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83768" y="332656"/>
            <a:ext cx="42675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Вставить слово 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483768" y="1052736"/>
            <a:ext cx="72008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11560" y="1412776"/>
            <a:ext cx="2188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нельзя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691680" y="2132856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70323" y="2348880"/>
            <a:ext cx="26017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приставка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9552" y="3356992"/>
            <a:ext cx="2496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слитно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1763688" y="2924944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940152" y="980728"/>
            <a:ext cx="648072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5940152" y="1412776"/>
            <a:ext cx="2225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можно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7020272" y="206084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5868144" y="2348880"/>
            <a:ext cx="21438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предлог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292080" y="3356992"/>
            <a:ext cx="33554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раздельно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7092280" y="299695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232791" y="4365104"/>
            <a:ext cx="663425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 названиях действий</a:t>
            </a:r>
          </a:p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предлогов не 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бывает!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824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000100" y="1285860"/>
            <a:ext cx="720000" cy="7200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000100" y="3069000"/>
            <a:ext cx="720000" cy="720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000100" y="4857760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14612" y="1285860"/>
            <a:ext cx="5418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 всё понял и усвоил.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2857496"/>
            <a:ext cx="680667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  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Знания нуждаются в </a:t>
            </a: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повторении и закреплении.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6050" y="4929198"/>
            <a:ext cx="5780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Мне многое непонятно.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005064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0736" y="777478"/>
            <a:ext cx="67169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Comic Sans MS" pitchFamily="66" charset="0"/>
              </a:rPr>
              <a:t>Домашнее задание</a:t>
            </a:r>
            <a:endParaRPr lang="ru-RU" sz="5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64904"/>
            <a:ext cx="371951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1700808"/>
            <a:ext cx="7310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С. 112. выучить правило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931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005064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853"/>
            <a:ext cx="9144000" cy="68401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0" y="2564904"/>
            <a:ext cx="3606904" cy="3191232"/>
          </a:xfrm>
          <a:prstGeom prst="rect">
            <a:avLst/>
          </a:prstGeom>
          <a:ln w="76200">
            <a:noFill/>
            <a:prstDash val="solid"/>
          </a:ln>
        </p:spPr>
      </p:pic>
      <p:sp>
        <p:nvSpPr>
          <p:cNvPr id="8" name="Прямоугольник 7"/>
          <p:cNvSpPr/>
          <p:nvPr/>
        </p:nvSpPr>
        <p:spPr>
          <a:xfrm>
            <a:off x="1220376" y="620688"/>
            <a:ext cx="6808008" cy="56166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345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005064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0" y="0"/>
            <a:ext cx="9144000" cy="68401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3548" y="764704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Источники:</a:t>
            </a:r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>
                <a:solidFill>
                  <a:schemeClr val="bg1"/>
                </a:solidFill>
                <a:hlinkClick r:id="rId3"/>
              </a:rPr>
              <a:t>http://</a:t>
            </a:r>
            <a:r>
              <a:rPr lang="en-US" sz="2400" b="1" u="sng" dirty="0" smtClean="0">
                <a:solidFill>
                  <a:schemeClr val="bg1"/>
                </a:solidFill>
                <a:hlinkClick r:id="rId3"/>
              </a:rPr>
              <a:t>lider-market.ru/index.php?route=product/category&amp;path=6466_68http</a:t>
            </a:r>
            <a:r>
              <a:rPr lang="en-US" sz="2400" b="1" u="sng" dirty="0">
                <a:solidFill>
                  <a:schemeClr val="bg1"/>
                </a:solidFill>
                <a:hlinkClick r:id="rId3"/>
              </a:rPr>
              <a:t>://</a:t>
            </a:r>
            <a:r>
              <a:rPr lang="en-US" sz="2400" b="1" u="sng" dirty="0" smtClean="0">
                <a:solidFill>
                  <a:schemeClr val="bg1"/>
                </a:solidFill>
                <a:hlinkClick r:id="rId3"/>
              </a:rPr>
              <a:t>prezentacii.com/shablony-powerpoint/3709-shablon-powerpoint-shkolnaya-doska.html</a:t>
            </a:r>
            <a:endParaRPr lang="ru-RU" sz="2400" b="1" u="sng" dirty="0">
              <a:solidFill>
                <a:schemeClr val="bg1"/>
              </a:solidFill>
            </a:endParaRPr>
          </a:p>
          <a:p>
            <a:r>
              <a:rPr lang="en-US" sz="2400" b="1" u="sng" dirty="0">
                <a:solidFill>
                  <a:schemeClr val="bg1"/>
                </a:solidFill>
                <a:hlinkClick r:id="rId4"/>
              </a:rPr>
              <a:t>http://wiki.iteach.ru/index.php</a:t>
            </a:r>
            <a:r>
              <a:rPr lang="en-US" sz="2400" b="1" u="sng" dirty="0" smtClean="0">
                <a:solidFill>
                  <a:schemeClr val="bg1"/>
                </a:solidFill>
                <a:hlinkClick r:id="rId4"/>
              </a:rPr>
              <a:t>/%</a:t>
            </a:r>
            <a:endParaRPr lang="ru-RU" sz="2400" b="1" u="sng" dirty="0">
              <a:solidFill>
                <a:schemeClr val="bg1"/>
              </a:solidFill>
            </a:endParaRPr>
          </a:p>
          <a:p>
            <a:r>
              <a:rPr lang="en-US" sz="2400" b="1" u="sng" dirty="0">
                <a:solidFill>
                  <a:schemeClr val="bg1"/>
                </a:solidFill>
                <a:hlinkClick r:id="rId5"/>
              </a:rPr>
              <a:t>http://</a:t>
            </a:r>
            <a:r>
              <a:rPr lang="en-US" sz="2400" b="1" u="sng" dirty="0" smtClean="0">
                <a:solidFill>
                  <a:schemeClr val="bg1"/>
                </a:solidFill>
                <a:hlinkClick r:id="rId5"/>
              </a:rPr>
              <a:t>prosims.ru/printthread.php?t=402&amp;pp=40&amp;page=174</a:t>
            </a:r>
            <a:endParaRPr lang="ru-RU" sz="2400" b="1" u="sng" dirty="0" smtClean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  <a:hlinkClick r:id="rId6"/>
              </a:rPr>
              <a:t>http://</a:t>
            </a:r>
            <a:r>
              <a:rPr lang="en-US" sz="2400" b="1" dirty="0" smtClean="0">
                <a:solidFill>
                  <a:schemeClr val="bg1"/>
                </a:solidFill>
                <a:hlinkClick r:id="rId6"/>
              </a:rPr>
              <a:t>www.deti.fm/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en-US" sz="2400" b="1" u="sng" dirty="0" smtClean="0">
                <a:solidFill>
                  <a:srgbClr val="0070C0"/>
                </a:solidFill>
              </a:rPr>
              <a:t>http</a:t>
            </a:r>
            <a:r>
              <a:rPr lang="en-US" sz="2400" b="1" u="sng" dirty="0">
                <a:solidFill>
                  <a:srgbClr val="0070C0"/>
                </a:solidFill>
              </a:rPr>
              <a:t>://orthgymn.ru/kindgart/</a:t>
            </a:r>
            <a:endParaRPr lang="ru-RU" sz="24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894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005064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3528" y="476672"/>
            <a:ext cx="335277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Приставка - 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2132856"/>
            <a:ext cx="25515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Корень - 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068960"/>
            <a:ext cx="28976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Суффикс - 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4509120"/>
            <a:ext cx="3542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Окончание - 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7" y="620688"/>
            <a:ext cx="570099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</a:t>
            </a:r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 часть слова, которая стоит </a:t>
            </a:r>
          </a:p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 корнем и служит для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образования новых слов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2276872"/>
            <a:ext cx="55777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бщая часть родственных слов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75856" y="3140968"/>
            <a:ext cx="550817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 часть слова, которая стоит 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после корня и служит для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образования новых слов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87035" y="4653136"/>
            <a:ext cx="51807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</a:t>
            </a:r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 изменяемая часть слова,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которая служит для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связи слов в предложении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384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005064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3217" y="980728"/>
            <a:ext cx="67169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>
                <a:solidFill>
                  <a:schemeClr val="bg1">
                    <a:lumMod val="95000"/>
                  </a:schemeClr>
                </a:solidFill>
              </a:rPr>
              <a:t>в</a:t>
            </a:r>
            <a:r>
              <a:rPr lang="ru-RU" sz="5400" b="1" i="1" dirty="0" smtClean="0">
                <a:solidFill>
                  <a:schemeClr val="bg1">
                    <a:lumMod val="95000"/>
                  </a:schemeClr>
                </a:solidFill>
              </a:rPr>
              <a:t>  по  на  у  за  до  под</a:t>
            </a:r>
          </a:p>
          <a:p>
            <a:r>
              <a:rPr lang="ru-RU" sz="5400" b="1" i="1" dirty="0" smtClean="0">
                <a:solidFill>
                  <a:schemeClr val="bg1">
                    <a:lumMod val="95000"/>
                  </a:schemeClr>
                </a:solidFill>
              </a:rPr>
              <a:t>  с  от  из </a:t>
            </a:r>
            <a:endParaRPr lang="ru-RU" sz="54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2996952"/>
            <a:ext cx="53285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Приставки?</a:t>
            </a:r>
          </a:p>
          <a:p>
            <a:pPr algn="ctr"/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Предлоги?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Sony\Pictures\69490770_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17032"/>
            <a:ext cx="2880320" cy="2465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6732240" y="2728667"/>
            <a:ext cx="1872208" cy="936104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?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432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"/>
            <a:ext cx="9144000" cy="68401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980728"/>
            <a:ext cx="7106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(до) 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леса     (до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  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бежал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708920"/>
            <a:ext cx="7695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(от)   кусил     (от)   пирога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4365104"/>
            <a:ext cx="6846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(за)   </a:t>
            </a:r>
            <a:r>
              <a:rPr lang="ru-RU" sz="5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другом </a:t>
            </a:r>
            <a:r>
              <a:rPr lang="ru-RU" sz="5400" b="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   шёл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005064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4" y="2060848"/>
            <a:ext cx="68122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Различение приставок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предлогов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824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005064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1268760"/>
            <a:ext cx="68203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Научиться различать </a:t>
            </a:r>
          </a:p>
          <a:p>
            <a:r>
              <a:rPr lang="ru-RU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приставки и предлоги.</a:t>
            </a:r>
            <a:endParaRPr lang="ru-RU" sz="4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212976"/>
            <a:ext cx="865813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2.Научиться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правильно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писать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ru-RU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приставки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и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предлоги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со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словами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683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005064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36" y="1"/>
            <a:ext cx="9155936" cy="68490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3568" y="908720"/>
            <a:ext cx="3378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Приставка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47512" y="908720"/>
            <a:ext cx="2658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Предлог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8453" y="1916832"/>
            <a:ext cx="24352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</a:t>
            </a:r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асть слова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2780928"/>
            <a:ext cx="33897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бразует другие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слова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4221088"/>
            <a:ext cx="392960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ишется со словом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вместе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38190" y="1916832"/>
            <a:ext cx="34736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тдельное слово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20072" y="2780928"/>
            <a:ext cx="344299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вязывает слова</a:t>
            </a:r>
          </a:p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предложении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44008" y="4293096"/>
            <a:ext cx="392960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ишется со словом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отдельно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499992" y="548680"/>
            <a:ext cx="0" cy="576064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9824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"/>
            <a:ext cx="9144000" cy="68401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980728"/>
            <a:ext cx="7106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(до) 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леса     (до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  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бежал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708920"/>
            <a:ext cx="7695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(от)   кусил     (от)   пирога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4365104"/>
            <a:ext cx="6846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(за)   </a:t>
            </a:r>
            <a:r>
              <a:rPr lang="ru-RU" sz="5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другом </a:t>
            </a:r>
            <a:r>
              <a:rPr lang="ru-RU" sz="5400" b="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   шёл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005064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"/>
            <a:ext cx="9144000" cy="68401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3568" y="620688"/>
            <a:ext cx="7829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Попробуй вставить слово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763688" y="1628800"/>
            <a:ext cx="72008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11560" y="2132856"/>
            <a:ext cx="2188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нельзя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331640" y="299695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67544" y="3356992"/>
            <a:ext cx="3151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приставка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9552" y="4869160"/>
            <a:ext cx="3025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писал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1403648" y="422108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67544" y="4941168"/>
            <a:ext cx="122413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691680" y="4941168"/>
            <a:ext cx="0" cy="28803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6156176" y="1412776"/>
            <a:ext cx="648072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5652120" y="2060848"/>
            <a:ext cx="2225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можно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6876256" y="2924944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5436096" y="3356992"/>
            <a:ext cx="25876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предлог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572000" y="4941168"/>
            <a:ext cx="4055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r>
              <a:rPr lang="ru-RU" sz="54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 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текстом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6876256" y="4293096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9824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266</Words>
  <Application>Microsoft Office PowerPoint</Application>
  <PresentationFormat>Экран (4:3)</PresentationFormat>
  <Paragraphs>93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Sony</dc:creator>
  <cp:lastModifiedBy>User</cp:lastModifiedBy>
  <cp:revision>90</cp:revision>
  <dcterms:created xsi:type="dcterms:W3CDTF">2013-12-12T14:23:55Z</dcterms:created>
  <dcterms:modified xsi:type="dcterms:W3CDTF">2017-04-13T20:05:48Z</dcterms:modified>
</cp:coreProperties>
</file>