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60" r:id="rId3"/>
    <p:sldId id="259" r:id="rId4"/>
    <p:sldId id="262" r:id="rId5"/>
    <p:sldId id="261" r:id="rId6"/>
    <p:sldId id="263" r:id="rId7"/>
    <p:sldId id="271" r:id="rId8"/>
    <p:sldId id="270" r:id="rId9"/>
    <p:sldId id="264" r:id="rId10"/>
    <p:sldId id="272" r:id="rId11"/>
    <p:sldId id="281" r:id="rId12"/>
    <p:sldId id="275" r:id="rId13"/>
    <p:sldId id="276" r:id="rId14"/>
    <p:sldId id="277" r:id="rId15"/>
    <p:sldId id="265" r:id="rId16"/>
    <p:sldId id="278" r:id="rId17"/>
    <p:sldId id="279" r:id="rId18"/>
    <p:sldId id="282" r:id="rId19"/>
    <p:sldId id="280" r:id="rId20"/>
    <p:sldId id="273" r:id="rId21"/>
    <p:sldId id="266" r:id="rId22"/>
    <p:sldId id="267" r:id="rId23"/>
    <p:sldId id="268" r:id="rId24"/>
    <p:sldId id="274"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BEE9959E-0608-41CC-A23C-E6A0F2189F39}" type="datetimeFigureOut">
              <a:rPr lang="ru-RU"/>
              <a:pPr>
                <a:defRPr/>
              </a:pPr>
              <a:t>07.02.2018</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4BF4EAA2-0C03-4D7C-AD2E-60501E18E661}" type="slidenum">
              <a:rPr lang="ru-RU"/>
              <a:pPr>
                <a:defRPr/>
              </a:pPr>
              <a:t>‹#›</a:t>
            </a:fld>
            <a:endParaRPr lang="ru-RU"/>
          </a:p>
        </p:txBody>
      </p:sp>
    </p:spTree>
    <p:extLst>
      <p:ext uri="{BB962C8B-B14F-4D97-AF65-F5344CB8AC3E}">
        <p14:creationId xmlns:p14="http://schemas.microsoft.com/office/powerpoint/2010/main" val="131229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C49C09E-FA45-4AE1-B563-8EB746914664}" type="datetimeFigureOut">
              <a:rPr lang="ru-RU"/>
              <a:pPr>
                <a:defRPr/>
              </a:pPr>
              <a:t>07.02.2018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3ACC3E6-1438-4565-B27F-DF9FD50983C7}" type="slidenum">
              <a:rPr lang="ru-RU"/>
              <a:pPr>
                <a:defRPr/>
              </a:pPr>
              <a:t>‹#›</a:t>
            </a:fld>
            <a:endParaRPr lang="ru-RU"/>
          </a:p>
        </p:txBody>
      </p:sp>
    </p:spTree>
    <p:extLst>
      <p:ext uri="{BB962C8B-B14F-4D97-AF65-F5344CB8AC3E}">
        <p14:creationId xmlns:p14="http://schemas.microsoft.com/office/powerpoint/2010/main" val="33850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762751B-BB49-4497-9892-21AE65C51C10}" type="datetimeFigureOut">
              <a:rPr lang="ru-RU"/>
              <a:pPr>
                <a:defRPr/>
              </a:pPr>
              <a:t>07.02.2018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BC3B4A4-92A8-4B84-A2EE-3B3B49AF2323}" type="slidenum">
              <a:rPr lang="ru-RU"/>
              <a:pPr>
                <a:defRPr/>
              </a:pPr>
              <a:t>‹#›</a:t>
            </a:fld>
            <a:endParaRPr lang="ru-RU"/>
          </a:p>
        </p:txBody>
      </p:sp>
    </p:spTree>
    <p:extLst>
      <p:ext uri="{BB962C8B-B14F-4D97-AF65-F5344CB8AC3E}">
        <p14:creationId xmlns:p14="http://schemas.microsoft.com/office/powerpoint/2010/main" val="298566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6E06BAC-1BD6-44D2-84A3-1B2455DCC3E6}" type="datetimeFigureOut">
              <a:rPr lang="ru-RU"/>
              <a:pPr>
                <a:defRPr/>
              </a:pPr>
              <a:t>07.02.2018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5338322-D9F0-4A6F-990D-3CF2396949BA}" type="slidenum">
              <a:rPr lang="ru-RU"/>
              <a:pPr>
                <a:defRPr/>
              </a:pPr>
              <a:t>‹#›</a:t>
            </a:fld>
            <a:endParaRPr lang="ru-RU"/>
          </a:p>
        </p:txBody>
      </p:sp>
    </p:spTree>
    <p:extLst>
      <p:ext uri="{BB962C8B-B14F-4D97-AF65-F5344CB8AC3E}">
        <p14:creationId xmlns:p14="http://schemas.microsoft.com/office/powerpoint/2010/main" val="76521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40C65302-564C-490A-A67C-E0C1CB0F734E}" type="datetimeFigureOut">
              <a:rPr lang="ru-RU"/>
              <a:pPr>
                <a:defRPr/>
              </a:pPr>
              <a:t>07.02.2018</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5F8C5D84-C8A0-4406-B4BC-C536C1F544E9}" type="slidenum">
              <a:rPr lang="ru-RU"/>
              <a:pPr>
                <a:defRPr/>
              </a:pPr>
              <a:t>‹#›</a:t>
            </a:fld>
            <a:endParaRPr lang="ru-RU"/>
          </a:p>
        </p:txBody>
      </p:sp>
    </p:spTree>
    <p:extLst>
      <p:ext uri="{BB962C8B-B14F-4D97-AF65-F5344CB8AC3E}">
        <p14:creationId xmlns:p14="http://schemas.microsoft.com/office/powerpoint/2010/main" val="277347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80003508-D201-41EE-BED4-15D43047870C}" type="datetimeFigureOut">
              <a:rPr lang="ru-RU"/>
              <a:pPr>
                <a:defRPr/>
              </a:pPr>
              <a:t>07.02.2018</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BFD60387-5960-422F-86D6-62BC23ACC11A}" type="slidenum">
              <a:rPr lang="ru-RU"/>
              <a:pPr>
                <a:defRPr/>
              </a:pPr>
              <a:t>‹#›</a:t>
            </a:fld>
            <a:endParaRPr lang="ru-RU"/>
          </a:p>
        </p:txBody>
      </p:sp>
    </p:spTree>
    <p:extLst>
      <p:ext uri="{BB962C8B-B14F-4D97-AF65-F5344CB8AC3E}">
        <p14:creationId xmlns:p14="http://schemas.microsoft.com/office/powerpoint/2010/main" val="351546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00E11F02-0D17-47F7-AEB6-391E719103D5}" type="datetimeFigureOut">
              <a:rPr lang="ru-RU"/>
              <a:pPr>
                <a:defRPr/>
              </a:pPr>
              <a:t>07.02.2018</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0885F8B4-4D5E-41EE-B872-B208DC6549B4}" type="slidenum">
              <a:rPr lang="ru-RU"/>
              <a:pPr>
                <a:defRPr/>
              </a:pPr>
              <a:t>‹#›</a:t>
            </a:fld>
            <a:endParaRPr lang="ru-RU"/>
          </a:p>
        </p:txBody>
      </p:sp>
    </p:spTree>
    <p:extLst>
      <p:ext uri="{BB962C8B-B14F-4D97-AF65-F5344CB8AC3E}">
        <p14:creationId xmlns:p14="http://schemas.microsoft.com/office/powerpoint/2010/main" val="13895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2CE5718-D682-42E6-B19B-57AE09AFB34A}" type="datetimeFigureOut">
              <a:rPr lang="ru-RU"/>
              <a:pPr>
                <a:defRPr/>
              </a:pPr>
              <a:t>07.02.2018</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BB0F34F-31FA-4A8B-A0F2-9B26840B15EA}" type="slidenum">
              <a:rPr lang="ru-RU"/>
              <a:pPr>
                <a:defRPr/>
              </a:pPr>
              <a:t>‹#›</a:t>
            </a:fld>
            <a:endParaRPr lang="ru-RU"/>
          </a:p>
        </p:txBody>
      </p:sp>
    </p:spTree>
    <p:extLst>
      <p:ext uri="{BB962C8B-B14F-4D97-AF65-F5344CB8AC3E}">
        <p14:creationId xmlns:p14="http://schemas.microsoft.com/office/powerpoint/2010/main" val="346702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51A7CEEF-F2A4-4733-883A-20DDDDE0B237}" type="datetimeFigureOut">
              <a:rPr lang="ru-RU"/>
              <a:pPr>
                <a:defRPr/>
              </a:pPr>
              <a:t>07.02.2018</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060AF4F2-6DF8-4087-86F9-0DEBC1C1C092}" type="slidenum">
              <a:rPr lang="ru-RU"/>
              <a:pPr>
                <a:defRPr/>
              </a:pPr>
              <a:t>‹#›</a:t>
            </a:fld>
            <a:endParaRPr lang="ru-RU"/>
          </a:p>
        </p:txBody>
      </p:sp>
    </p:spTree>
    <p:extLst>
      <p:ext uri="{BB962C8B-B14F-4D97-AF65-F5344CB8AC3E}">
        <p14:creationId xmlns:p14="http://schemas.microsoft.com/office/powerpoint/2010/main" val="286731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5B78CDA-8869-4743-BCFA-FDD61F26EEAA}" type="datetimeFigureOut">
              <a:rPr lang="ru-RU"/>
              <a:pPr>
                <a:defRPr/>
              </a:pPr>
              <a:t>07.02.2018</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B7CAA9A-2569-4380-859C-FB48565488EC}" type="slidenum">
              <a:rPr lang="ru-RU"/>
              <a:pPr>
                <a:defRPr/>
              </a:pPr>
              <a:t>‹#›</a:t>
            </a:fld>
            <a:endParaRPr lang="ru-RU"/>
          </a:p>
        </p:txBody>
      </p:sp>
    </p:spTree>
    <p:extLst>
      <p:ext uri="{BB962C8B-B14F-4D97-AF65-F5344CB8AC3E}">
        <p14:creationId xmlns:p14="http://schemas.microsoft.com/office/powerpoint/2010/main" val="68663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848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838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3904BA19-D012-40DF-8A38-534DEA7DCC04}" type="datetimeFigureOut">
              <a:rPr lang="ru-RU"/>
              <a:pPr>
                <a:defRPr/>
              </a:pPr>
              <a:t>07.02.2018</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690375E3-2DEA-460D-A741-239D2464A154}" type="slidenum">
              <a:rPr lang="ru-RU"/>
              <a:pPr>
                <a:defRPr/>
              </a:pPr>
              <a:t>‹#›</a:t>
            </a:fld>
            <a:endParaRPr lang="ru-RU"/>
          </a:p>
        </p:txBody>
      </p:sp>
    </p:spTree>
    <p:extLst>
      <p:ext uri="{BB962C8B-B14F-4D97-AF65-F5344CB8AC3E}">
        <p14:creationId xmlns:p14="http://schemas.microsoft.com/office/powerpoint/2010/main" val="262530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F6DBCC5A-5B6E-4653-BAD5-E76443EE092E}" type="datetimeFigureOut">
              <a:rPr lang="ru-RU"/>
              <a:pPr>
                <a:defRPr/>
              </a:pPr>
              <a:t>07.02.2018</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3C8E212-057A-4F8B-9771-114845C762F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67" r:id="rId1"/>
    <p:sldLayoutId id="2147483862" r:id="rId2"/>
    <p:sldLayoutId id="2147483868" r:id="rId3"/>
    <p:sldLayoutId id="2147483869" r:id="rId4"/>
    <p:sldLayoutId id="2147483870" r:id="rId5"/>
    <p:sldLayoutId id="2147483863" r:id="rId6"/>
    <p:sldLayoutId id="2147483871" r:id="rId7"/>
    <p:sldLayoutId id="2147483864" r:id="rId8"/>
    <p:sldLayoutId id="2147483872" r:id="rId9"/>
    <p:sldLayoutId id="2147483865" r:id="rId10"/>
    <p:sldLayoutId id="2147483866" r:id="rId11"/>
  </p:sldLayoutIdLst>
  <p:txStyles>
    <p:titleStyle>
      <a:lvl1pPr algn="l" rtl="0" eaLnBrk="0" fontAlgn="base" hangingPunct="0">
        <a:spcBef>
          <a:spcPct val="0"/>
        </a:spcBef>
        <a:spcAft>
          <a:spcPct val="0"/>
        </a:spcAft>
        <a:defRPr sz="4000" kern="1200" spc="-100">
          <a:solidFill>
            <a:srgbClr val="F4F1DA"/>
          </a:solidFill>
          <a:latin typeface="+mj-lt"/>
          <a:ea typeface="+mj-ea"/>
          <a:cs typeface="+mj-cs"/>
        </a:defRPr>
      </a:lvl1pPr>
      <a:lvl2pPr algn="l" rtl="0" eaLnBrk="0" fontAlgn="base" hangingPunct="0">
        <a:spcBef>
          <a:spcPct val="0"/>
        </a:spcBef>
        <a:spcAft>
          <a:spcPct val="0"/>
        </a:spcAft>
        <a:defRPr sz="4000">
          <a:solidFill>
            <a:srgbClr val="F4F1DA"/>
          </a:solidFill>
          <a:latin typeface="Consolas" pitchFamily="49" charset="0"/>
        </a:defRPr>
      </a:lvl2pPr>
      <a:lvl3pPr algn="l" rtl="0" eaLnBrk="0" fontAlgn="base" hangingPunct="0">
        <a:spcBef>
          <a:spcPct val="0"/>
        </a:spcBef>
        <a:spcAft>
          <a:spcPct val="0"/>
        </a:spcAft>
        <a:defRPr sz="4000">
          <a:solidFill>
            <a:srgbClr val="F4F1DA"/>
          </a:solidFill>
          <a:latin typeface="Consolas" pitchFamily="49" charset="0"/>
        </a:defRPr>
      </a:lvl3pPr>
      <a:lvl4pPr algn="l" rtl="0" eaLnBrk="0" fontAlgn="base" hangingPunct="0">
        <a:spcBef>
          <a:spcPct val="0"/>
        </a:spcBef>
        <a:spcAft>
          <a:spcPct val="0"/>
        </a:spcAft>
        <a:defRPr sz="4000">
          <a:solidFill>
            <a:srgbClr val="F4F1DA"/>
          </a:solidFill>
          <a:latin typeface="Consolas" pitchFamily="49" charset="0"/>
        </a:defRPr>
      </a:lvl4pPr>
      <a:lvl5pPr algn="l" rtl="0" eaLnBrk="0" fontAlgn="base" hangingPunct="0">
        <a:spcBef>
          <a:spcPct val="0"/>
        </a:spcBef>
        <a:spcAft>
          <a:spcPct val="0"/>
        </a:spcAft>
        <a:defRPr sz="4000">
          <a:solidFill>
            <a:srgbClr val="F4F1DA"/>
          </a:solidFill>
          <a:latin typeface="Consolas" pitchFamily="49" charset="0"/>
        </a:defRPr>
      </a:lvl5pPr>
      <a:lvl6pPr marL="457200" algn="l" rtl="0" fontAlgn="base">
        <a:spcBef>
          <a:spcPct val="0"/>
        </a:spcBef>
        <a:spcAft>
          <a:spcPct val="0"/>
        </a:spcAft>
        <a:defRPr sz="4000">
          <a:solidFill>
            <a:srgbClr val="F4F1DA"/>
          </a:solidFill>
          <a:latin typeface="Consolas" pitchFamily="49" charset="0"/>
        </a:defRPr>
      </a:lvl6pPr>
      <a:lvl7pPr marL="914400" algn="l" rtl="0" fontAlgn="base">
        <a:spcBef>
          <a:spcPct val="0"/>
        </a:spcBef>
        <a:spcAft>
          <a:spcPct val="0"/>
        </a:spcAft>
        <a:defRPr sz="4000">
          <a:solidFill>
            <a:srgbClr val="F4F1DA"/>
          </a:solidFill>
          <a:latin typeface="Consolas" pitchFamily="49" charset="0"/>
        </a:defRPr>
      </a:lvl7pPr>
      <a:lvl8pPr marL="1371600" algn="l" rtl="0" fontAlgn="base">
        <a:spcBef>
          <a:spcPct val="0"/>
        </a:spcBef>
        <a:spcAft>
          <a:spcPct val="0"/>
        </a:spcAft>
        <a:defRPr sz="4000">
          <a:solidFill>
            <a:srgbClr val="F4F1DA"/>
          </a:solidFill>
          <a:latin typeface="Consolas" pitchFamily="49" charset="0"/>
        </a:defRPr>
      </a:lvl8pPr>
      <a:lvl9pPr marL="1828800" algn="l" rtl="0" fontAlgn="base">
        <a:spcBef>
          <a:spcPct val="0"/>
        </a:spcBef>
        <a:spcAft>
          <a:spcPct val="0"/>
        </a:spcAft>
        <a:defRPr sz="4000">
          <a:solidFill>
            <a:srgbClr val="F4F1DA"/>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E:\&#1051;&#1072;&#1088;&#1080;&#1095;&#1077;&#1074;&#1072;\&#1059;&#1088;&#1086;&#1082;%20&#1050;&#1086;&#1084;&#1077;&#1090;&#1099;,%20&#1084;&#1077;&#1090;&#1077;&#1086;&#1088;&#1099;\KAM\DvKom.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ideo" Target="file:///E:\&#1051;&#1072;&#1088;&#1080;&#1095;&#1077;&#1074;&#1072;\&#1059;&#1088;&#1086;&#1082;%20&#1050;&#1086;&#1084;&#1077;&#1090;&#1099;,%20&#1084;&#1077;&#1090;&#1077;&#1086;&#1088;&#1099;\KAM\PadMet.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1076;&#1074;&#1080;&#1078;&#1077;&#1085;&#1080;&#1077;%20&#1082;&#1086;&#1084;&#1077;&#1090;&#1099;.wmv"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вселенная.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3132138" y="5461000"/>
            <a:ext cx="5473700" cy="788988"/>
          </a:xfrm>
          <a:prstGeom prst="rect">
            <a:avLst/>
          </a:prstGeom>
          <a:solidFill>
            <a:schemeClr val="bg2"/>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t>  МБОУ «Тюшинская СОШ»  </a:t>
            </a:r>
          </a:p>
          <a:p>
            <a:pPr eaLnBrk="1" hangingPunct="1">
              <a:spcBef>
                <a:spcPct val="50000"/>
              </a:spcBef>
            </a:pPr>
            <a:r>
              <a:rPr lang="ru-RU" altLang="ru-RU" b="1"/>
              <a:t>Учитель географии  Новикова Е.Н.</a:t>
            </a:r>
          </a:p>
        </p:txBody>
      </p:sp>
      <p:sp>
        <p:nvSpPr>
          <p:cNvPr id="8196" name="WordArt 5"/>
          <p:cNvSpPr>
            <a:spLocks noChangeArrowheads="1" noChangeShapeType="1" noTextEdit="1"/>
          </p:cNvSpPr>
          <p:nvPr/>
        </p:nvSpPr>
        <p:spPr bwMode="auto">
          <a:xfrm>
            <a:off x="827088" y="333375"/>
            <a:ext cx="76327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 Изучение Вселенной</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250825" y="5157788"/>
            <a:ext cx="87137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400" b="1"/>
              <a:t>Комета Галлея — самая старая периодическая комета. Она наблюдалась 31 раз, причём первый раз — в 446 до н. э. Комета Галлея обращается вокруг Солнца с периодом около 76 лет.</a:t>
            </a:r>
          </a:p>
        </p:txBody>
      </p:sp>
      <p:pic>
        <p:nvPicPr>
          <p:cNvPr id="17411" name="Рисунок 2" descr="01_02_05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4463"/>
            <a:ext cx="856932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7"/>
          <p:cNvSpPr>
            <a:spLocks noChangeArrowheads="1" noChangeShapeType="1" noTextEdit="1"/>
          </p:cNvSpPr>
          <p:nvPr/>
        </p:nvSpPr>
        <p:spPr bwMode="auto">
          <a:xfrm>
            <a:off x="2051050" y="260350"/>
            <a:ext cx="5048250" cy="1314450"/>
          </a:xfrm>
          <a:prstGeom prst="rect">
            <a:avLst/>
          </a:prstGeom>
        </p:spPr>
        <p:txBody>
          <a:bodyPr wrap="none" fromWordArt="1">
            <a:prstTxWarp prst="textCascadeUp">
              <a:avLst>
                <a:gd name="adj" fmla="val 44444"/>
              </a:avLst>
            </a:prstTxWarp>
          </a:bodyPr>
          <a:lstStyle/>
          <a:p>
            <a:pPr algn="ctr"/>
            <a:r>
              <a:rPr lang="ru-RU" sz="4400" b="1" kern="10">
                <a:ln w="9525">
                  <a:solidFill>
                    <a:srgbClr val="000000"/>
                  </a:solidFill>
                  <a:round/>
                  <a:headEnd/>
                  <a:tailEnd/>
                </a:ln>
                <a:solidFill>
                  <a:srgbClr val="FFFFFF"/>
                </a:solidFill>
                <a:latin typeface="Arial"/>
                <a:cs typeface="Arial"/>
              </a:rPr>
              <a:t>Движение кометы</a:t>
            </a:r>
          </a:p>
        </p:txBody>
      </p:sp>
      <p:pic>
        <p:nvPicPr>
          <p:cNvPr id="41992" name="DvKom.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47813" y="2060575"/>
            <a:ext cx="6096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8466" fill="hold"/>
                                        <p:tgtEl>
                                          <p:spTgt spid="419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1992"/>
                </p:tgtEl>
              </p:cMediaNode>
            </p:video>
            <p:seq concurrent="1" nextAc="seek">
              <p:cTn id="8" restart="whenNotActive" fill="hold" evtFilter="cancelBubble" nodeType="interactiveSeq">
                <p:stCondLst>
                  <p:cond evt="onClick" delay="0">
                    <p:tgtEl>
                      <p:spTgt spid="419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992"/>
                                        </p:tgtEl>
                                      </p:cBhvr>
                                    </p:cmd>
                                  </p:childTnLst>
                                </p:cTn>
                              </p:par>
                            </p:childTnLst>
                          </p:cTn>
                        </p:par>
                      </p:childTnLst>
                    </p:cTn>
                  </p:par>
                </p:childTnLst>
              </p:cTn>
              <p:nextCondLst>
                <p:cond evt="onClick" delay="0">
                  <p:tgtEl>
                    <p:spTgt spid="4199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Прямоугольник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71450"/>
            <a:ext cx="3943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250825" y="3729038"/>
            <a:ext cx="8642350" cy="302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400" b="1"/>
              <a:t>В межпланетном пространстве движется огромное количество космической пыли. В большинстве случаев  это остатки разрушенных комет.</a:t>
            </a:r>
          </a:p>
          <a:p>
            <a:pPr algn="just" eaLnBrk="1" hangingPunct="1"/>
            <a:r>
              <a:rPr lang="ru-RU" altLang="ru-RU" sz="2400" b="1"/>
              <a:t>Временами они врываются в атмосферу Земли и вспыхивают, проносясь по небу яркой светящейся черточкой: кажется, что падает звезда. Эти вспышки на небе называют метеорами.</a:t>
            </a:r>
          </a:p>
          <a:p>
            <a:pPr algn="just" eaLnBrk="1" hangingPunct="1"/>
            <a:r>
              <a:rPr lang="ru-RU" altLang="ru-RU" sz="2400" b="1"/>
              <a:t>От греческого слова «метеорос» – парящий в воздухе.</a:t>
            </a:r>
          </a:p>
        </p:txBody>
      </p:sp>
      <p:pic>
        <p:nvPicPr>
          <p:cNvPr id="19460" name="Рисунок 5" descr="метеор.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857250"/>
            <a:ext cx="81438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descr="метеор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928794" y="180870"/>
            <a:ext cx="4846775" cy="877402"/>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Падение метеора</a:t>
            </a:r>
          </a:p>
        </p:txBody>
      </p:sp>
      <p:sp>
        <p:nvSpPr>
          <p:cNvPr id="20484" name="Прямоугольник 3"/>
          <p:cNvSpPr>
            <a:spLocks noChangeArrowheads="1"/>
          </p:cNvSpPr>
          <p:nvPr/>
        </p:nvSpPr>
        <p:spPr bwMode="auto">
          <a:xfrm>
            <a:off x="180975" y="5846763"/>
            <a:ext cx="8783638"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400" b="1"/>
              <a:t>В народе метеоры называют «падающими звездами». Очень яркие метеоры называют болидами.</a:t>
            </a:r>
          </a:p>
        </p:txBody>
      </p:sp>
      <p:sp>
        <p:nvSpPr>
          <p:cNvPr id="20485" name="TextBox 5"/>
          <p:cNvSpPr txBox="1">
            <a:spLocks noChangeArrowheads="1"/>
          </p:cNvSpPr>
          <p:nvPr/>
        </p:nvSpPr>
        <p:spPr bwMode="auto">
          <a:xfrm>
            <a:off x="179388" y="4478338"/>
            <a:ext cx="8785225"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400" b="1"/>
              <a:t>Космические частицы раскаляются в результате трения об атмосферу, вспыхивают и сгорают. Обычно это происходит на высоте 80-100 км.</a:t>
            </a:r>
          </a:p>
        </p:txBody>
      </p:sp>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2" descr="метеорный дождь.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207963"/>
            <a:ext cx="656431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descr="метеориты.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42875"/>
            <a:ext cx="467995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Прямоугольник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76250"/>
            <a:ext cx="3960812"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Group 8"/>
          <p:cNvGrpSpPr>
            <a:grpSpLocks/>
          </p:cNvGrpSpPr>
          <p:nvPr/>
        </p:nvGrpSpPr>
        <p:grpSpPr bwMode="auto">
          <a:xfrm>
            <a:off x="179388" y="3716338"/>
            <a:ext cx="8856662" cy="2879725"/>
            <a:chOff x="113" y="2387"/>
            <a:chExt cx="5579" cy="1814"/>
          </a:xfrm>
        </p:grpSpPr>
        <p:pic>
          <p:nvPicPr>
            <p:cNvPr id="21508" name="TextBox 5"/>
            <p:cNvPicPr>
              <a:picLocks noChangeArrowheads="1"/>
            </p:cNvPicPr>
            <p:nvPr/>
          </p:nvPicPr>
          <p:blipFill>
            <a:blip r:embed="rId4"/>
            <a:srcRect/>
            <a:stretch>
              <a:fillRect/>
            </a:stretch>
          </p:blipFill>
          <p:spPr bwMode="auto">
            <a:xfrm>
              <a:off x="113" y="2387"/>
              <a:ext cx="5579" cy="1814"/>
            </a:xfrm>
            <a:prstGeom prst="rect">
              <a:avLst/>
            </a:prstGeom>
            <a:gradFill rotWithShape="1">
              <a:gsLst>
                <a:gs pos="0">
                  <a:schemeClr val="hlink"/>
                </a:gs>
                <a:gs pos="50000">
                  <a:schemeClr val="hlink">
                    <a:gamma/>
                    <a:shade val="46275"/>
                    <a:invGamma/>
                  </a:schemeClr>
                </a:gs>
                <a:gs pos="100000">
                  <a:schemeClr val="hlink"/>
                </a:gs>
              </a:gsLst>
              <a:lin ang="5400000" scaled="1"/>
            </a:gradFill>
          </p:spPr>
        </p:pic>
        <p:sp>
          <p:nvSpPr>
            <p:cNvPr id="22534" name="Text Box 5"/>
            <p:cNvSpPr txBox="1">
              <a:spLocks noChangeArrowheads="1"/>
            </p:cNvSpPr>
            <p:nvPr/>
          </p:nvSpPr>
          <p:spPr bwMode="auto">
            <a:xfrm>
              <a:off x="204" y="2442"/>
              <a:ext cx="5398"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400" b="1"/>
                <a:t>Кроме космической пыли, в межпланетном пространстве движутся и более крупные тела, в основном это обломки астероидов.</a:t>
              </a:r>
            </a:p>
            <a:p>
              <a:pPr algn="just" eaLnBrk="1" hangingPunct="1"/>
              <a:r>
                <a:rPr lang="ru-RU" altLang="ru-RU" sz="2400" b="1"/>
                <a:t>Попадая в атмосферу Земли, они не успевают сгореть. Их остатки попадают на поверхность Земли.</a:t>
              </a:r>
            </a:p>
            <a:p>
              <a:pPr algn="just" eaLnBrk="1" hangingPunct="1"/>
              <a:r>
                <a:rPr lang="ru-RU" altLang="ru-RU" sz="2400" b="1"/>
                <a:t>Упавшие на Землю космические тела называют </a:t>
              </a:r>
              <a:r>
                <a:rPr lang="ru-RU" altLang="ru-RU" sz="2400" b="1" u="sng">
                  <a:solidFill>
                    <a:srgbClr val="FF3300"/>
                  </a:solidFill>
                </a:rPr>
                <a:t>МЕТЕОРИТАМИ</a:t>
              </a:r>
            </a:p>
          </p:txBody>
        </p:sp>
      </p:grp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Рисунок 2" descr="каменный метеорит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036888"/>
            <a:ext cx="222567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p:cNvSpPr txBox="1">
            <a:spLocks noChangeArrowheads="1"/>
          </p:cNvSpPr>
          <p:nvPr/>
        </p:nvSpPr>
        <p:spPr bwMode="auto">
          <a:xfrm>
            <a:off x="323850" y="2276475"/>
            <a:ext cx="1863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800" b="1">
                <a:cs typeface="Times New Roman" pitchFamily="18" charset="0"/>
              </a:rPr>
              <a:t>Каменные</a:t>
            </a:r>
          </a:p>
        </p:txBody>
      </p:sp>
      <p:pic>
        <p:nvPicPr>
          <p:cNvPr id="21509" name="Рисунок 4" descr="01_02_06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3286125"/>
            <a:ext cx="276066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5"/>
          <p:cNvSpPr txBox="1">
            <a:spLocks noChangeArrowheads="1"/>
          </p:cNvSpPr>
          <p:nvPr/>
        </p:nvSpPr>
        <p:spPr bwMode="auto">
          <a:xfrm>
            <a:off x="3038475" y="2276475"/>
            <a:ext cx="1831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800" b="1">
                <a:cs typeface="Times New Roman" pitchFamily="18" charset="0"/>
              </a:rPr>
              <a:t>Железные</a:t>
            </a:r>
          </a:p>
        </p:txBody>
      </p:sp>
      <p:pic>
        <p:nvPicPr>
          <p:cNvPr id="21511" name="Рисунок 6" descr="Железо-каменный метеорит 640 к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663" y="3036888"/>
            <a:ext cx="2249487"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7"/>
          <p:cNvSpPr txBox="1">
            <a:spLocks noChangeArrowheads="1"/>
          </p:cNvSpPr>
          <p:nvPr/>
        </p:nvSpPr>
        <p:spPr bwMode="auto">
          <a:xfrm>
            <a:off x="5895975" y="2276475"/>
            <a:ext cx="3116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800" b="1">
                <a:cs typeface="Times New Roman" pitchFamily="18" charset="0"/>
              </a:rPr>
              <a:t>Железо-каменные</a:t>
            </a:r>
          </a:p>
        </p:txBody>
      </p:sp>
      <p:sp>
        <p:nvSpPr>
          <p:cNvPr id="23560" name="WordArt 10"/>
          <p:cNvSpPr>
            <a:spLocks noChangeArrowheads="1" noChangeShapeType="1" noTextEdit="1"/>
          </p:cNvSpPr>
          <p:nvPr/>
        </p:nvSpPr>
        <p:spPr bwMode="auto">
          <a:xfrm>
            <a:off x="755650" y="260350"/>
            <a:ext cx="7632700" cy="1314450"/>
          </a:xfrm>
          <a:prstGeom prst="rect">
            <a:avLst/>
          </a:prstGeom>
        </p:spPr>
        <p:txBody>
          <a:bodyPr wrap="none" fromWordArt="1">
            <a:prstTxWarp prst="textDoubleWave1">
              <a:avLst>
                <a:gd name="adj1" fmla="val 6500"/>
                <a:gd name="adj2" fmla="val 0"/>
              </a:avLst>
            </a:prstTxWarp>
          </a:bodyPr>
          <a:lstStyle/>
          <a:p>
            <a:pPr algn="ctr"/>
            <a:r>
              <a:rPr lang="ru-RU" sz="3600" b="1" kern="10">
                <a:ln w="12700">
                  <a:solidFill>
                    <a:srgbClr val="000099"/>
                  </a:solidFill>
                  <a:round/>
                  <a:headEnd/>
                  <a:tailEnd/>
                </a:ln>
                <a:effectLst>
                  <a:outerShdw dist="125724" dir="18900000" algn="ctr" rotWithShape="0">
                    <a:srgbClr val="000099"/>
                  </a:outerShdw>
                </a:effectLst>
                <a:latin typeface="Impact"/>
              </a:rPr>
              <a:t>Метеориты делят на три большие класса:</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down)">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down)">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down)">
                                      <p:cBhvr>
                                        <p:cTn id="1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6" descr="35212632_impact_ev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36713"/>
            <a:ext cx="87137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p:cNvSpPr txBox="1">
            <a:spLocks noChangeArrowheads="1"/>
          </p:cNvSpPr>
          <p:nvPr/>
        </p:nvSpPr>
        <p:spPr bwMode="auto">
          <a:xfrm>
            <a:off x="179388" y="149225"/>
            <a:ext cx="8785225" cy="1776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200" b="1"/>
              <a:t>Падение крупных метеоритов на Землю – явление довольно редкое.</a:t>
            </a:r>
          </a:p>
          <a:p>
            <a:pPr eaLnBrk="1" hangingPunct="1"/>
            <a:r>
              <a:rPr lang="ru-RU" altLang="ru-RU" sz="2200" b="1"/>
              <a:t>Обычно их масса колеблется от 100 г до нескольких кг.</a:t>
            </a:r>
          </a:p>
          <a:p>
            <a:pPr eaLnBrk="1" hangingPunct="1"/>
            <a:r>
              <a:rPr lang="ru-RU" altLang="ru-RU" sz="2200" b="1"/>
              <a:t>Самый большой из найденных метеоритов весил более 60 тонн.</a:t>
            </a:r>
          </a:p>
        </p:txBody>
      </p:sp>
    </p:spTree>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5"/>
          <p:cNvSpPr>
            <a:spLocks noChangeArrowheads="1" noChangeShapeType="1" noTextEdit="1"/>
          </p:cNvSpPr>
          <p:nvPr/>
        </p:nvSpPr>
        <p:spPr bwMode="auto">
          <a:xfrm>
            <a:off x="3132138" y="758825"/>
            <a:ext cx="4143375" cy="1662113"/>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ru-RU" sz="3600" b="1" kern="10">
                <a:ln w="9525">
                  <a:round/>
                  <a:headEnd/>
                  <a:tailEnd/>
                </a:ln>
                <a:gradFill rotWithShape="1">
                  <a:gsLst>
                    <a:gs pos="0">
                      <a:srgbClr val="707070"/>
                    </a:gs>
                    <a:gs pos="50000">
                      <a:srgbClr val="FFFFFF"/>
                    </a:gs>
                    <a:gs pos="100000">
                      <a:srgbClr val="707070"/>
                    </a:gs>
                  </a:gsLst>
                  <a:lin ang="2700000" scaled="1"/>
                </a:gradFill>
                <a:latin typeface="Impact"/>
              </a:rPr>
              <a:t>Падение метеорита</a:t>
            </a:r>
          </a:p>
        </p:txBody>
      </p:sp>
      <p:pic>
        <p:nvPicPr>
          <p:cNvPr id="43014" name="PadMet.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68538" y="2744788"/>
            <a:ext cx="4535487" cy="3402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560" fill="hold"/>
                                        <p:tgtEl>
                                          <p:spTgt spid="430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3014"/>
                </p:tgtEl>
              </p:cMediaNode>
            </p:video>
            <p:seq concurrent="1" nextAc="seek">
              <p:cTn id="8" restart="whenNotActive" fill="hold" evtFilter="cancelBubble" nodeType="interactiveSeq">
                <p:stCondLst>
                  <p:cond evt="onClick" delay="0">
                    <p:tgtEl>
                      <p:spTgt spid="4301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3014"/>
                                        </p:tgtEl>
                                      </p:cBhvr>
                                    </p:cmd>
                                  </p:childTnLst>
                                </p:cTn>
                              </p:par>
                            </p:childTnLst>
                          </p:cTn>
                        </p:par>
                      </p:childTnLst>
                    </p:cTn>
                  </p:par>
                </p:childTnLst>
              </p:cTn>
              <p:nextCondLst>
                <p:cond evt="onClick" delay="0">
                  <p:tgtEl>
                    <p:spTgt spid="4301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descr="метеоритный дождь.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Прямоугольник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304800"/>
            <a:ext cx="5870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000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Прямоугольник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773238"/>
            <a:ext cx="5608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404813"/>
            <a:ext cx="48720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250825" y="142875"/>
            <a:ext cx="86423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t>12 февраля 1947 г. на Дальнем Востоке, в западных отрогах Сихотэ-Алинского хребта, в уссурийскую тайгу упало около 100 т космического вещества. Эта масса состояла из смеси железоникелевых кристаллов разного размера, не очень прочно сцепленных между собой. В воздухе она распалась на тысячи кусков. Достигнув земли с большой скоростью, они ударились о грунт и образовали более 100 кратеров и воронок. Самый большой кратер имел диаметр 26,5 м и глубину 6 м.</a:t>
            </a:r>
          </a:p>
        </p:txBody>
      </p:sp>
      <p:pic>
        <p:nvPicPr>
          <p:cNvPr id="27651" name="Рисунок 3" descr="метеориты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2373313"/>
            <a:ext cx="8016875"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2" descr="тунгусский метеорит.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 y="73025"/>
            <a:ext cx="31591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Прямоугольник 1"/>
          <p:cNvSpPr>
            <a:spLocks noChangeArrowheads="1"/>
          </p:cNvSpPr>
          <p:nvPr/>
        </p:nvSpPr>
        <p:spPr bwMode="auto">
          <a:xfrm>
            <a:off x="179388" y="2060575"/>
            <a:ext cx="8785225" cy="474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1600" b="1"/>
              <a:t>   Тунгусский метеорит (Тунгусский феномен) —тело, вероятно, кометного происхождения, которое, предположительно, послужило причиной воздушного взрыва, произошедшего в районе реки Подкаменная Тунгуска 17 (30) июня 1908 года в 7 часов по местному времени. Мощность взрыва оценивается в 10 - 40 мегатонн, что соответствует энергии крупной водородной бомбы.</a:t>
            </a:r>
          </a:p>
          <a:p>
            <a:pPr algn="just" eaLnBrk="1" hangingPunct="1"/>
            <a:r>
              <a:rPr lang="ru-RU" altLang="ru-RU" sz="1600" b="1"/>
              <a:t>   Около 7 часов утра над территорией бассейна Енисея с юго-востока на северо- апад пролетел большой огненный шар. Полёт закончился взрывом на высоте 7-10 км над незаселённым районом тайги. Взрывная волна была зафиксирована обсерваториями по всему миру, в том числе, в западном полушарии. В результате взрыва были повалены деревья на территории  более 2000 км², стёкла были выбиты в нескольких сотнях километров от эпицентра взрыва. В течение нескольких дней на территории от Атлантики до центральной Сибири наблюдалось интенсивное свечение неба и светящиеся облака.</a:t>
            </a:r>
          </a:p>
          <a:p>
            <a:pPr algn="just" eaLnBrk="1" hangingPunct="1"/>
            <a:r>
              <a:rPr lang="ru-RU" altLang="ru-RU" sz="1600" b="1"/>
              <a:t>   В район катастрофы были направлены несколько исследовательских экспедиций, начиная с экспедиции 1927 года под руководством Л. А. Кулика. Вещество Тунгусского метеортита не было найдено в сколь-нибудь значительном количестве; однако были обнаружены микроскопические силикатные и магнетитовые шарики, а также повышенное содержание некоторых элементов, указывающее на космическое происхождение вещества.</a:t>
            </a:r>
          </a:p>
        </p:txBody>
      </p:sp>
    </p:spTree>
  </p:cSld>
  <p:clrMapOvr>
    <a:masterClrMapping/>
  </p:clrMapOvr>
  <p:transition spd="slow">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Прямоугольник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9050"/>
            <a:ext cx="6578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http://upload.wikimedia.org/wikipedia/commons/b/bb/Russia-CIA_WFB_Map--Tungus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74725"/>
            <a:ext cx="8713787"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Рисунок 3" descr="7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652963"/>
            <a:ext cx="1071562"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Прямоугольник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5888"/>
            <a:ext cx="6338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39750" y="1428750"/>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b="1"/>
              <a:t>1. Что такое астероид?</a:t>
            </a:r>
          </a:p>
        </p:txBody>
      </p:sp>
      <p:sp>
        <p:nvSpPr>
          <p:cNvPr id="4" name="TextBox 3"/>
          <p:cNvSpPr txBox="1">
            <a:spLocks noChangeArrowheads="1"/>
          </p:cNvSpPr>
          <p:nvPr/>
        </p:nvSpPr>
        <p:spPr bwMode="auto">
          <a:xfrm>
            <a:off x="539750" y="214312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b="1"/>
              <a:t>2. В какой части Солнечной системы движется большинство астероидов?</a:t>
            </a:r>
          </a:p>
        </p:txBody>
      </p:sp>
      <p:sp>
        <p:nvSpPr>
          <p:cNvPr id="5" name="TextBox 4"/>
          <p:cNvSpPr txBox="1">
            <a:spLocks noChangeArrowheads="1"/>
          </p:cNvSpPr>
          <p:nvPr/>
        </p:nvSpPr>
        <p:spPr bwMode="auto">
          <a:xfrm>
            <a:off x="539750" y="3284538"/>
            <a:ext cx="452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b="1"/>
              <a:t>3. Каково строение кометы? </a:t>
            </a:r>
          </a:p>
        </p:txBody>
      </p:sp>
      <p:sp>
        <p:nvSpPr>
          <p:cNvPr id="6" name="TextBox 5"/>
          <p:cNvSpPr txBox="1">
            <a:spLocks noChangeArrowheads="1"/>
          </p:cNvSpPr>
          <p:nvPr/>
        </p:nvSpPr>
        <p:spPr bwMode="auto">
          <a:xfrm>
            <a:off x="539750" y="4005263"/>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b="1"/>
              <a:t>4. Как изменяется внешний вид кометы за время ее движения по орбите?</a:t>
            </a:r>
          </a:p>
        </p:txBody>
      </p:sp>
      <p:sp>
        <p:nvSpPr>
          <p:cNvPr id="7" name="TextBox 6"/>
          <p:cNvSpPr txBox="1">
            <a:spLocks noChangeArrowheads="1"/>
          </p:cNvSpPr>
          <p:nvPr/>
        </p:nvSpPr>
        <p:spPr bwMode="auto">
          <a:xfrm>
            <a:off x="539750" y="5065713"/>
            <a:ext cx="334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b="1"/>
              <a:t>5. Что такое метеор?</a:t>
            </a:r>
          </a:p>
        </p:txBody>
      </p:sp>
      <p:sp>
        <p:nvSpPr>
          <p:cNvPr id="8" name="TextBox 7"/>
          <p:cNvSpPr txBox="1">
            <a:spLocks noChangeArrowheads="1"/>
          </p:cNvSpPr>
          <p:nvPr/>
        </p:nvSpPr>
        <p:spPr bwMode="auto">
          <a:xfrm>
            <a:off x="539750" y="5780088"/>
            <a:ext cx="3665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b="1"/>
              <a:t>6. Что такое метеорит?</a:t>
            </a:r>
          </a:p>
        </p:txBody>
      </p:sp>
      <p:pic>
        <p:nvPicPr>
          <p:cNvPr id="30729" name="Рисунок 9" descr="142140e2c392b69741e53a3ebd34657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571500"/>
            <a:ext cx="133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1" descr="метеорный дождь.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Прямоугольник 3"/>
          <p:cNvSpPr>
            <a:spLocks noChangeArrowheads="1"/>
          </p:cNvSpPr>
          <p:nvPr/>
        </p:nvSpPr>
        <p:spPr bwMode="auto">
          <a:xfrm>
            <a:off x="2286000" y="196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a:t> </a:t>
            </a:r>
          </a:p>
        </p:txBody>
      </p:sp>
      <p:pic>
        <p:nvPicPr>
          <p:cNvPr id="31748" name="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8913"/>
            <a:ext cx="705326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4"/>
          <p:cNvSpPr txBox="1">
            <a:spLocks noChangeArrowheads="1"/>
          </p:cNvSpPr>
          <p:nvPr/>
        </p:nvSpPr>
        <p:spPr bwMode="auto">
          <a:xfrm>
            <a:off x="1317625" y="1643063"/>
            <a:ext cx="581501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ru-RU" altLang="ru-RU" sz="3600"/>
              <a:t> стр. 61-65  </a:t>
            </a:r>
          </a:p>
          <a:p>
            <a:pPr eaLnBrk="1" hangingPunct="1">
              <a:buFontTx/>
              <a:buAutoNum type="arabicPeriod"/>
            </a:pPr>
            <a:endParaRPr lang="ru-RU" altLang="ru-RU" sz="3600"/>
          </a:p>
          <a:p>
            <a:pPr eaLnBrk="1" hangingPunct="1">
              <a:buFontTx/>
              <a:buAutoNum type="arabicPeriod"/>
            </a:pPr>
            <a:r>
              <a:rPr lang="ru-RU" altLang="ru-RU" sz="3600"/>
              <a:t> Проверьте свои знания </a:t>
            </a:r>
          </a:p>
          <a:p>
            <a:pPr eaLnBrk="1" hangingPunct="1"/>
            <a:r>
              <a:rPr lang="ru-RU" altLang="ru-RU" sz="3600"/>
              <a:t>(ответить на вопросы)</a:t>
            </a:r>
          </a:p>
          <a:p>
            <a:pPr eaLnBrk="1" hangingPunct="1"/>
            <a:endParaRPr lang="ru-RU" altLang="ru-RU" sz="3600"/>
          </a:p>
          <a:p>
            <a:pPr eaLnBrk="1" hangingPunct="1"/>
            <a:r>
              <a:rPr lang="ru-RU" altLang="ru-RU" sz="3600"/>
              <a:t>3. «Подумайте»</a:t>
            </a:r>
          </a:p>
          <a:p>
            <a:pPr eaLnBrk="1" hangingPunct="1"/>
            <a:endParaRPr lang="ru-RU" altLang="ru-RU" sz="3600"/>
          </a:p>
        </p:txBody>
      </p:sp>
      <p:pic>
        <p:nvPicPr>
          <p:cNvPr id="31750" name="Рисунок 7" descr="ad7e096a6171f0e5762ac3c26381210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1196975"/>
            <a:ext cx="1657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6"/>
          <p:cNvSpPr txBox="1">
            <a:spLocks noChangeArrowheads="1"/>
          </p:cNvSpPr>
          <p:nvPr/>
        </p:nvSpPr>
        <p:spPr bwMode="auto">
          <a:xfrm>
            <a:off x="7215188" y="1643063"/>
            <a:ext cx="1000125" cy="338137"/>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a:t>учите</a:t>
            </a:r>
          </a:p>
        </p:txBody>
      </p:sp>
    </p:spTree>
  </p:cSld>
  <p:clrMapOvr>
    <a:masterClrMapping/>
  </p:clrMapOvr>
  <p:transition spd="slow">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250825" y="3933825"/>
            <a:ext cx="8659813" cy="2663825"/>
            <a:chOff x="158" y="2478"/>
            <a:chExt cx="5455" cy="1678"/>
          </a:xfrm>
        </p:grpSpPr>
        <p:pic>
          <p:nvPicPr>
            <p:cNvPr id="10244" name="TextBox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2478"/>
              <a:ext cx="5455"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3"/>
            <p:cNvSpPr txBox="1">
              <a:spLocks noChangeArrowheads="1"/>
            </p:cNvSpPr>
            <p:nvPr/>
          </p:nvSpPr>
          <p:spPr bwMode="auto">
            <a:xfrm>
              <a:off x="204" y="2614"/>
              <a:ext cx="5307"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t>1 января 1801 году итальянский астроном Джузеппе Пиацци в свой телескоп обнаружил новое небесное тело, которое выглядело как звезда. Оно</a:t>
              </a:r>
              <a:r>
                <a:rPr lang="en-US" altLang="ru-RU" b="1"/>
                <a:t> </a:t>
              </a:r>
              <a:r>
                <a:rPr lang="ru-RU" altLang="ru-RU" b="1"/>
                <a:t>и подобные ему тела были названы астероиды, что означает «звездноподобные» (от греческих слов «астер» – звезда и «оидос» - вид).</a:t>
              </a:r>
            </a:p>
            <a:p>
              <a:pPr algn="just" eaLnBrk="1" hangingPunct="1"/>
              <a:r>
                <a:rPr lang="ru-RU" altLang="ru-RU" b="1"/>
                <a:t>В настоящее время обнаружено более 5 тысяч астероидов.</a:t>
              </a:r>
            </a:p>
            <a:p>
              <a:pPr algn="just" eaLnBrk="1" hangingPunct="1"/>
              <a:r>
                <a:rPr lang="ru-RU" altLang="ru-RU" b="1"/>
                <a:t>Это небесные тела неправильной формы диаметром от одного до нескольких десятков километров.</a:t>
              </a:r>
            </a:p>
          </p:txBody>
        </p:sp>
      </p:grpSp>
      <p:pic>
        <p:nvPicPr>
          <p:cNvPr id="10243" name="Рисунок 2" descr="ast3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88913"/>
            <a:ext cx="251936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астероиды 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Прямоугольник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66675"/>
            <a:ext cx="44196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8"/>
          <p:cNvGrpSpPr>
            <a:grpSpLocks/>
          </p:cNvGrpSpPr>
          <p:nvPr/>
        </p:nvGrpSpPr>
        <p:grpSpPr bwMode="auto">
          <a:xfrm>
            <a:off x="0" y="4437063"/>
            <a:ext cx="9039225" cy="2163762"/>
            <a:chOff x="31" y="3022"/>
            <a:chExt cx="5694" cy="1318"/>
          </a:xfrm>
        </p:grpSpPr>
        <p:pic>
          <p:nvPicPr>
            <p:cNvPr id="11269" name="TextBox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 y="3022"/>
              <a:ext cx="5694"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5"/>
            <p:cNvSpPr txBox="1">
              <a:spLocks noChangeArrowheads="1"/>
            </p:cNvSpPr>
            <p:nvPr/>
          </p:nvSpPr>
          <p:spPr bwMode="auto">
            <a:xfrm>
              <a:off x="113" y="3113"/>
              <a:ext cx="5489"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t>Астероиды – это не звезды. Как и планеты они не испускают собственного света  и обращаются вокруг Солнца. Поэтому их называют малыми планетами. Астероиды - часть солнечной системы. Большинство из них движется между орбитами  Марса и  Юпитера.</a:t>
              </a:r>
            </a:p>
            <a:p>
              <a:pPr algn="just" eaLnBrk="1" hangingPunct="1"/>
              <a:r>
                <a:rPr lang="ru-RU" altLang="ru-RU" b="1"/>
                <a:t>Происхождение астероидов еще не выяснено. Предполагают, что это остатки вещества, из которого когда-то образовались планеты Солнечной системы.</a:t>
              </a:r>
            </a:p>
          </p:txBody>
        </p:sp>
      </p:gr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стероид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Рисунок 2" descr="астероид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0"/>
            <a:ext cx="5940425"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p:cNvSpPr txBox="1">
            <a:spLocks noChangeArrowheads="1"/>
          </p:cNvSpPr>
          <p:nvPr/>
        </p:nvSpPr>
        <p:spPr bwMode="auto">
          <a:xfrm>
            <a:off x="-42637" y="4283581"/>
            <a:ext cx="3767424" cy="1340398"/>
          </a:xfrm>
          <a:prstGeom prst="rect">
            <a:avLst/>
          </a:prstGeom>
          <a:noFill/>
          <a:ln w="76200">
            <a:solidFill>
              <a:srgbClr val="00B0F0"/>
            </a:solidFill>
            <a:miter lim="800000"/>
            <a:headEnd/>
            <a:tailEnd/>
          </a:ln>
          <a:scene3d>
            <a:camera prst="perspectiveContrastingRightFacing"/>
            <a:lightRig rig="threePt" dir="t"/>
          </a:scene3d>
          <a:sp3d>
            <a:bevelT w="139700" h="139700" prst="divot"/>
          </a:sp3d>
        </p:spPr>
        <p:txBody>
          <a:bodyPr>
            <a:spAutoFit/>
          </a:bodyPr>
          <a:lstStyle/>
          <a:p>
            <a:pPr>
              <a:defRPr/>
            </a:pPr>
            <a:r>
              <a:rPr lang="ru-RU" dirty="0"/>
              <a:t>Самый большой астероид –</a:t>
            </a:r>
          </a:p>
          <a:p>
            <a:pPr>
              <a:defRPr/>
            </a:pPr>
            <a:r>
              <a:rPr lang="ru-RU" dirty="0"/>
              <a:t>Церера. Его диаметр 1000 км.</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8368 -0.10602 L -0.68021 0.26134 " pathEditMode="relative" ptsTypes="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мета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899275"/>
            <a:ext cx="363061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Рисунок 2" descr="комета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14500"/>
            <a:ext cx="5257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Прямоугольник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2075"/>
            <a:ext cx="37544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p:cNvSpPr txBox="1">
            <a:spLocks noChangeArrowheads="1"/>
          </p:cNvSpPr>
          <p:nvPr/>
        </p:nvSpPr>
        <p:spPr bwMode="auto">
          <a:xfrm>
            <a:off x="107950" y="4379913"/>
            <a:ext cx="46085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t> Эти небесные тела получили свое название от греческого слова «кометес», что означает «волосатая». Издавна кометы пугали людей. Их считали предвестниками различных бед, таких как эпидемии, голод, войны. Сейчас мы знаем, что кометы – это часть Солнечной системы.</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6.38889E-6 -2.96296E-6 L 0.00798 -1.01852 " pathEditMode="relative" ptsTypes="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2" descr="60200~001.jpg"/>
          <p:cNvPicPr>
            <a:picLocks noChangeAspect="1"/>
          </p:cNvPicPr>
          <p:nvPr/>
        </p:nvPicPr>
        <p:blipFill>
          <a:blip r:embed="rId2">
            <a:lum bright="-6000" contrast="20000"/>
            <a:extLst>
              <a:ext uri="{28A0092B-C50C-407E-A947-70E740481C1C}">
                <a14:useLocalDpi xmlns:a14="http://schemas.microsoft.com/office/drawing/2010/main" val="0"/>
              </a:ext>
            </a:extLst>
          </a:blip>
          <a:srcRect/>
          <a:stretch>
            <a:fillRect/>
          </a:stretch>
        </p:blipFill>
        <p:spPr bwMode="auto">
          <a:xfrm>
            <a:off x="395288" y="195263"/>
            <a:ext cx="835342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трелка вправо 3"/>
          <p:cNvSpPr>
            <a:spLocks noChangeArrowheads="1"/>
          </p:cNvSpPr>
          <p:nvPr/>
        </p:nvSpPr>
        <p:spPr bwMode="auto">
          <a:xfrm>
            <a:off x="4000500" y="3286125"/>
            <a:ext cx="858838" cy="214313"/>
          </a:xfrm>
          <a:prstGeom prst="rightArrow">
            <a:avLst>
              <a:gd name="adj1" fmla="val 43648"/>
              <a:gd name="adj2" fmla="val 114823"/>
            </a:avLst>
          </a:prstGeom>
          <a:solidFill>
            <a:schemeClr val="accent1"/>
          </a:solidFill>
          <a:ln w="19050" algn="ctr">
            <a:solidFill>
              <a:srgbClr val="385D8A"/>
            </a:solidFill>
            <a:miter lim="800000"/>
            <a:headEnd/>
            <a:tailEnd/>
          </a:ln>
        </p:spPr>
        <p:txBody>
          <a:bodyPr anchor="ctr"/>
          <a:lstStyle/>
          <a:p>
            <a:pPr algn="ctr">
              <a:defRPr/>
            </a:pPr>
            <a:endParaRPr lang="ru-RU">
              <a:solidFill>
                <a:schemeClr val="lt1"/>
              </a:solidFill>
              <a:latin typeface="+mn-lt"/>
            </a:endParaRPr>
          </a:p>
        </p:txBody>
      </p:sp>
      <p:sp>
        <p:nvSpPr>
          <p:cNvPr id="14340" name="TextBox 4"/>
          <p:cNvSpPr txBox="1">
            <a:spLocks noChangeArrowheads="1"/>
          </p:cNvSpPr>
          <p:nvPr/>
        </p:nvSpPr>
        <p:spPr bwMode="auto">
          <a:xfrm>
            <a:off x="142875" y="4437063"/>
            <a:ext cx="88217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t>Главная часть кометы – ядро. Состоит из льда, замерзших газов и твердых частиц разных веществ.</a:t>
            </a:r>
          </a:p>
          <a:p>
            <a:pPr algn="just" eaLnBrk="1" hangingPunct="1"/>
            <a:r>
              <a:rPr lang="ru-RU" altLang="ru-RU" b="1"/>
              <a:t>По мере приближения к Солнцу, ядро нагревается и его вещества начинаются испаряться. Вокруг ядра образуется оболочка, появляется длинный хвост. Он может вытягиваться на миллионы километров и всегда направлен в сторону Солнца.</a:t>
            </a:r>
          </a:p>
          <a:p>
            <a:pPr algn="just" eaLnBrk="1" hangingPunct="1"/>
            <a:r>
              <a:rPr lang="ru-RU" altLang="ru-RU" b="1"/>
              <a:t>Со временем под действием солнечного тепла многие кометы полностью </a:t>
            </a:r>
          </a:p>
          <a:p>
            <a:pPr algn="just" eaLnBrk="1" hangingPunct="1"/>
            <a:r>
              <a:rPr lang="ru-RU" altLang="ru-RU" b="1"/>
              <a:t>разрушаются. Кометы можно увидеть на небе, но появляются редко.</a:t>
            </a:r>
          </a:p>
        </p:txBody>
      </p:sp>
      <p:sp>
        <p:nvSpPr>
          <p:cNvPr id="6" name="Стрелка вправо 5"/>
          <p:cNvSpPr>
            <a:spLocks noChangeArrowheads="1"/>
          </p:cNvSpPr>
          <p:nvPr/>
        </p:nvSpPr>
        <p:spPr bwMode="auto">
          <a:xfrm rot="-3499639">
            <a:off x="592931" y="3718720"/>
            <a:ext cx="815975" cy="233362"/>
          </a:xfrm>
          <a:prstGeom prst="rightArrow">
            <a:avLst>
              <a:gd name="adj1" fmla="val 43898"/>
              <a:gd name="adj2" fmla="val 106290"/>
            </a:avLst>
          </a:prstGeom>
          <a:solidFill>
            <a:schemeClr val="accent1"/>
          </a:solidFill>
          <a:ln w="19050" algn="ctr">
            <a:solidFill>
              <a:srgbClr val="385D8A"/>
            </a:solidFill>
            <a:miter lim="800000"/>
            <a:headEnd/>
            <a:tailEnd/>
          </a:ln>
        </p:spPr>
        <p:txBody>
          <a:bodyPr vert="eaVert" anchor="ctr"/>
          <a:lstStyle/>
          <a:p>
            <a:pPr algn="ctr">
              <a:defRPr/>
            </a:pPr>
            <a:endParaRPr lang="ru-RU">
              <a:solidFill>
                <a:schemeClr val="lt1"/>
              </a:solidFill>
              <a:latin typeface="+mn-lt"/>
            </a:endParaRPr>
          </a:p>
        </p:txBody>
      </p:sp>
      <p:sp>
        <p:nvSpPr>
          <p:cNvPr id="14342" name="TextBox 6"/>
          <p:cNvSpPr txBox="1">
            <a:spLocks noChangeArrowheads="1"/>
          </p:cNvSpPr>
          <p:nvPr/>
        </p:nvSpPr>
        <p:spPr bwMode="auto">
          <a:xfrm>
            <a:off x="684213" y="476250"/>
            <a:ext cx="42910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800" b="1" u="sng">
                <a:solidFill>
                  <a:srgbClr val="002060"/>
                </a:solidFill>
                <a:latin typeface="Arial Black" pitchFamily="34" charset="0"/>
              </a:rPr>
              <a:t>СТРОЕНИЕ КОМЕТЫ</a:t>
            </a:r>
          </a:p>
        </p:txBody>
      </p:sp>
      <p:sp>
        <p:nvSpPr>
          <p:cNvPr id="7" name="Стрелка вправо 6"/>
          <p:cNvSpPr>
            <a:spLocks noChangeArrowheads="1"/>
          </p:cNvSpPr>
          <p:nvPr/>
        </p:nvSpPr>
        <p:spPr bwMode="auto">
          <a:xfrm rot="-1599943">
            <a:off x="1181100" y="3957638"/>
            <a:ext cx="930275" cy="244475"/>
          </a:xfrm>
          <a:prstGeom prst="rightArrow">
            <a:avLst>
              <a:gd name="adj1" fmla="val 52019"/>
              <a:gd name="adj2" fmla="val 95517"/>
            </a:avLst>
          </a:prstGeom>
          <a:solidFill>
            <a:schemeClr val="accent1"/>
          </a:solidFill>
          <a:ln w="19050" algn="ctr">
            <a:solidFill>
              <a:srgbClr val="385D8A"/>
            </a:solidFill>
            <a:miter lim="800000"/>
            <a:headEnd/>
            <a:tailEnd/>
          </a:ln>
        </p:spPr>
        <p:txBody>
          <a:bodyPr anchor="ctr"/>
          <a:lstStyle/>
          <a:p>
            <a:pPr algn="ctr">
              <a:defRPr/>
            </a:pPr>
            <a:endParaRPr lang="ru-RU">
              <a:solidFill>
                <a:schemeClr val="lt1"/>
              </a:solidFill>
              <a:latin typeface="+mn-l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 0 L 0.11823 -0.30439 " pathEditMode="relative" ptsTypes="AA">
                                      <p:cBhvr>
                                        <p:cTn id="10" dur="2000" fill="hold"/>
                                        <p:tgtEl>
                                          <p:spTgt spid="6"/>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04636 0.02894 L 0.51285 -0.40139 " pathEditMode="relative" ptsTypes="AA">
                                      <p:cBhvr>
                                        <p:cTn id="14"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250825" y="4797425"/>
            <a:ext cx="8713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t>Кометы движутся по вытянутым эллиптическим орбитам. Обратите внимание на два различных хвоста.</a:t>
            </a:r>
          </a:p>
        </p:txBody>
      </p:sp>
      <p:pic>
        <p:nvPicPr>
          <p:cNvPr id="15363" name="Рисунок 2" descr="строеник каметы.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13787"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3"/>
          <p:cNvSpPr>
            <a:spLocks noChangeArrowheads="1"/>
          </p:cNvSpPr>
          <p:nvPr/>
        </p:nvSpPr>
        <p:spPr bwMode="auto">
          <a:xfrm>
            <a:off x="250825" y="5518150"/>
            <a:ext cx="87137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t>Хвосты небесных странниц комет различаются длиной и формой. У некоторых комет они тянутся через всё небо. Например, хвост кометы, появившейся в 1944 г, был длиной 20 млн км. А комета C/1680  имела хвост, протянувшийся на 240 млн км.</a:t>
            </a: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descr="комет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036228" y="357166"/>
            <a:ext cx="5132825"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u-RU"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hlinkClick r:id="rId3" action="ppaction://hlinkfile"/>
              </a:rPr>
              <a:t>Комета</a:t>
            </a:r>
            <a:endParaRPr lang="ru-RU"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ndParaRPr>
          </a:p>
        </p:txBody>
      </p:sp>
    </p:spTree>
  </p:cSld>
  <p:clrMapOvr>
    <a:masterClrMapping/>
  </p:clrMapOvr>
  <p:transition spd="slow">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535</TotalTime>
  <Words>700</Words>
  <Application>Microsoft Office PowerPoint</Application>
  <PresentationFormat>Экран (4:3)</PresentationFormat>
  <Paragraphs>56</Paragraphs>
  <Slides>24</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Метро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Serg</dc:creator>
  <cp:lastModifiedBy>Данющенков</cp:lastModifiedBy>
  <cp:revision>66</cp:revision>
  <dcterms:modified xsi:type="dcterms:W3CDTF">2018-02-07T12:03:14Z</dcterms:modified>
</cp:coreProperties>
</file>