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4" autoAdjust="0"/>
    <p:restoredTop sz="86422" autoAdjust="0"/>
  </p:normalViewPr>
  <p:slideViewPr>
    <p:cSldViewPr>
      <p:cViewPr>
        <p:scale>
          <a:sx n="80" d="100"/>
          <a:sy n="80" d="100"/>
        </p:scale>
        <p:origin x="-102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21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C5858-F174-49F7-B519-C311CEEDED0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7B3FD-F426-45E0-A84A-8B846095E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44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Инсценировка сценки: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Ведущий: Продавец табака расхваливает на ярмарке свой товар.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Продавец: «Покупайте табак, прекрасный табак! Мой табак не простой, а с секретом. От моего табака стариком не будешь, собака не укусит, вор в дом не залезет».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Ведущий: Один парень купил немного табака и начал расспрашивать продавца: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Парень: А почему стариком не буду?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Продавец: Потому что до старости не доживешь.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Парень: А почему собака не укусит?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Продавец:  Так ведь с палкой будешь ходить.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Парень: А почему вор в дом не залезет?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Продавец: - Потому что всю ночь будешь кашлять.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7067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574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Не менее страдает и сердце: никотин, всасываясь в кровь, вызывает сужение кровеносных сосудов. Это ведет к тому, что сердце курильщиков работает с повышенной нагрузкой. Даже при небольшой нагрузке, частота пульса у курящих достигает 140-150 ударов в минуту. У некурящих 86-100 ударов.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73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Больше всего страдает нервная система. Нарушается питание головного мозга за счет того, что к нему поступает кровь, обедненная кислородом. Ухудшается память, появляются частые головные боли.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942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178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курящих матерей дети отстают в физическом, нервном и психическом развитии, у них снижен аппетит, они беспокойно и плохо спят. 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506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Особенно опасно курение для школьников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не сформировавшийся, еще растущий организм страдает от табачного дыма значительно больше, чем организм взрослого и рано или поздно отравляющее действие курения сказывается на различных его функциях.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Задержка роста, общего развития, нарушение процессов обмена веществ, снижение слуха, зрения, ряд нервных расстройств - такова плата за детское и подростковое курение. Школьники – курильщики, как правило, отличаются пониженными умственными способностями, слабо успевают, очень часто нарушают дисциплину.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1420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исследованиям, в возрасте 12-13 лет курят около 7%, а среди 16 летних – уже 40% мальчиков, а в старших классах начинают курить и некоторые девочки.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63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Народная мудрость гласит: « Один курит – весь дом болеет».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2913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Человек, который находился в течение часа в накуренном помещении, получает такую же дозу ядовитых веществ, как будто он выкурил 4 сигареты. Поэтому курильщик наносит вред не только своему здоровью, но и здоровью окружающих людей.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655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Наличие полония, радиоактивного свинца и висмута в табачном дыме, дает право считать, что не только тем, кто курит, но и всем, кто дышит этим дымом, прежде всего детям. Расстройство сна и аппетита, нарушение деятельности желудка и кишечника, повышенная раздражительность, плохая успеваемость и даже отставание в физическом развитии - вот перечень явлений, причина которых в пачке сигарет.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73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Да, именно об этой социальной весьма актуальной на сегодняшний день проблеме мы и поговорим.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 Сегодня во всем мире, и в России в том числе, остро стоит проблема сохранения здоровья. Некоторые болезни настигают человека независимо от его образа жизни. Однако зачастую он сам наносит вред своему здоровью. Одна из причин – курение.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604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Подсчитано, что население земного шара ежегодно выкуривает 12 биллионов папирос и сигарет. Общая масса окурков, бросаемых, где попало, достигает 2520000т. Курящие ежегодно «выкуривают» в атмосферу 720 тонн синильной кислоты, 384000 тонны аммиака, 108000 тонн никотина, 600000 тонн дегтя и более 55000 тонн угарного газа и других составных частей табачного дыма.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массовом распространении курения становится социально-опасным явлением. Ведь курящие люди отравляют атмосферу, повышают концентрацию канцерогенных веществ в воздухе, ведут к учащению пожаров в быту, на производстве и в лесу.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курящие люди буквально в принудительном порядке вынуждены дышать «выхлопными газами» курящих.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027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Пассивное курение – это вдыхание сигаретного дыма, человеком, который сам не курит, но находится в окружении курящих. Пассивные курильщики подвергаются тем же опасностям, что и курящие, но в гораздо меньшей степени.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477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Ежегодно 225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тысяч летальных исходов происходит от болезней сердечно-сосудистой системы, больше 100 тысяч – от рака легких, свыше 20 тысяч случаев смерти – от болезней органов дыхания.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Великобритании ежегодно теряется свыше 50 миллионов рабочих дней вследствие курения, стоимость лечения болезней, вызванных курением, ежегодно составляет более150 миллионов фунтов стерлингов.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подсчетам польских экономистов, доходы от производства и реализации табачных изделий: составляют в этой стране лишь около половины стоимости экономических потерь из-за болезней и преждевременной смерти курящих.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Европа теряет ежегодно более 800 тысяч жизней своих курящих граждан. Это число равнозначно шести авиационным катастрофам огромных аэробусов с гибелью всех их пассажиров каждый день в году.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в развитых странах общество давно бьет тревогу по этому поводу. Там развернуты широкомасштабные компании по борьбе с курением. Причем основа их – вовсе не преследование курящих, а защита прав каждого на чистый воздух. И результат уже есть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Курение выходит из моды у юных французов.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Таков итог недавнего исследования опубликованного в прессе подростков в возрасте от 12 до 18 лет воспринимают курящего как «грустного» человека. В ряде стран, таких как Швеция, Финляндия, приняты даже специальные законы о табаке, охватывающие все стороны данной проблемы.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6202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Курение и спорт – несовместимы. Спорт и крепкое здоровье взаимосвязаны. Людям физического труда и спортсменам. Особенно на соревнованиях, нельзя курить, т.к. после курения через 10-15 минут мышечная сила снижается на 15 %. Можно привести такой пример: на Пальмире во время перехода через перевал на высоте 4555 метров потерял сознание только один из семи участников научной экспедиции Академии медицинских наук. Этот человек был курящим.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Прославленный вратарь сборной России по хоккею с шайбой Владислав Третьяк говорит: «Если курить – это значит полжизни спортивной отнять у себя.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стать большим мастером в спорте?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первую очередь нужно любить вид спорта, который выбрал.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Второе – нужно очень много трудиться.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Третье – самое главное в жизни спортсмена – это отказаться от курения».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076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Да, отражается. Правда проявляется это лишь со временем.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439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Во-первых, резкая разница температур выдыхаемого дыма и окружающего воздуха ведет к появлению микротрещин эмали зубов. Затем в них откладываются табачные смолы, придающие зубам более темный желтоватый оттенок. Во-вторых, компоненты табачного дыма способствуют более раннему старению коллагена, образующего «каркас» кожи. Разрушение этого «каркаса» ведет к появлению морщин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обвисанию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кожи. В-третьих, табачный дым задерживает усвоение витамина С и частично восстановительные процессы в организме.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372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строгом смысле слова не является лечащими. Они лишь обеспечивают потребность организма курильщика в никотине, менее опасным способом, чем курение, т.к. при этом отсутствуют другие вредные вещества, содержащиеся в табачном дыму.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Никотинсодержащие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средства могут помочь облегчить синдром отмены, возникающий первое время после отказа от курения. А дальше - все зависит от Вашей воли и решимости бросить курить.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938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Самый важный элемент – это добиться успеха, если вы действительно желаете бросить курить, оно вам поможет. Ни один метод не может магически превратить курильщика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некурильщика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вне зависимости от его желания и преодолеть психологический барьер. Для здоровья кодирование безвредно.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8764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Знайте, что главное слагаемое успеха – это то, что вы действительно захотите испытать счастье дышать свободно. Здоровья Вам! Если ты любишь себя и ценишь свое здоровье, ты скажешь «нет» всему, что может принести тебе вред.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526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16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441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«Я хочу вам подарить притчу. В чем состоит ее смысл, вы решите каждый сам для себя».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«… В одном древнем городе жил мудрец. Его никто не мог перехитрить. Один молодой человек решил проверить мудреца. Однажды, гуляя по полю, он увидел бабочку, и ему в голову пришла идея. «Я поймаю бабочку в ладони. И пойду к мудрецу. Спрошу у мудреца: «Жива ли бабочка в моих руках или нет?» Если он скажет, что бабочка жива, я сожму кулак, и она погибнет. Если мудрец скажет, что бабочка мертва, открою ладонь, и она вылетит на свободу. В любом случае, мудрец окажется не прав.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Поймал бабочку в ладони и пришел к мудрецу. И спросил он мудреца: «Ты великий мудрец и все знаешь, скажи, жива ли бабочка, которую я держу в ладонях?» И мудрец ответил ему: «Все в твоих руках…»</a:t>
            </a:r>
          </a:p>
          <a:p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 за урок и будьте здоровы.</a:t>
            </a:r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52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История первая гласит: 15 ноября 1492 года Христофор Колумб сделал в своем дневнике запись о «тлеющих головешках» и о том, что не в состоянии понять, какую пользу они приносят человеку. Колумб видел их в кубинских селениях. Его удивило странное поведение аборигенов. Они сворачивали в трубки большие желто- зеленые листья, какого – то растения, один конец трубки поджигали, а другой клали в рот. «Пить дым аборигенам нравилось. Трубки индейцы называли,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табако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или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сигаро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03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Колумб видел их в кубинских селениях. Его удивило странное поведение аборигенов. Они сворачивали в трубки большие желто- зеленые листья, какого – то растения, один конец трубки поджигали, а другой клали в рот. «Пить дым аборигенам нравилось. Трубки индейцы называли,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табако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или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сигаро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История вторая гласит: На Русь «тлеющие головешки» завезли английские купцы в 1585 году. Наши предки увидели в них козни злых сил. Борьба с курильщиками началась уже при царствии Михаила Федоровича. Подружившихся с синим дымом, наказывали: первый раз – 60 палок по стопам, второй раз – отрезали нос или ухо. Жестоко, но во благо.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1649 года было «велено всех, у кого найдено богомерзкое зелье, пытать и бить на козле кнутом, пока не признается, откуда зелье получено».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Яков I объявил курение вредным, неблагочестивым и неподходящим для цивилизованного человека занятием. Свой знаменитый труд «О вреде табака», опубликованный в 1604 году. Яков I закончил словами: «привычка, противная зрению, невыносимая для обоняния, вредная для мозга, опасная для легких…» Это была первая книга о вреде курения. Пока Яков I негодовал, врачи прописывали курение как противоядие от насморка и от лихорадки, а кое–кто считал даже, что вдыхание табачного дыма может застраховать от чумы.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477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1697 году Петр I разрешил торговлю табаком. Он сам стал заядлым курильщиком, после посещения Голландии. Разрешил ввоз табака, но обложил большой пошлиной.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466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Курение, как одна из вредных привычек, давно распространилось и укоренилось у многих народов, став поистине эпидемическим заболеванием современного общества.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теперь рассмотрим последовательность воздействия дыма на организм человека. В момент затяжки, температура на кончике сигареты достигает 600 градусов.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 действием высокой температуры из табака и папиросной бумаги образуются ядовитые различные вещества: никотин, угарный газ, аммиак, синильная кислота и другие. 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172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систематическом курении слизистая оболочка воспаляется, развиваются хронические заболевания дыхательных путей.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B3FD-F426-45E0-A84A-8B846095E72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26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Пресс – конференция                Курение – За и против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472204"/>
            <a:ext cx="2592288" cy="280005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668858"/>
              </p:ext>
            </p:extLst>
          </p:nvPr>
        </p:nvGraphicFramePr>
        <p:xfrm>
          <a:off x="395536" y="1988840"/>
          <a:ext cx="27363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 кури свое здоровье!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382" y="2204865"/>
            <a:ext cx="4081996" cy="306739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4119477"/>
              </p:ext>
            </p:extLst>
          </p:nvPr>
        </p:nvGraphicFramePr>
        <p:xfrm>
          <a:off x="1379984" y="5589240"/>
          <a:ext cx="6096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7 Б класс</a:t>
                      </a:r>
                    </a:p>
                    <a:p>
                      <a:pPr algn="ctr"/>
                      <a:r>
                        <a:rPr lang="ru-RU" dirty="0" smtClean="0"/>
                        <a:t>Классный руководитель: Агеева Л.В.</a:t>
                      </a:r>
                    </a:p>
                    <a:p>
                      <a:pPr algn="ctr"/>
                      <a:r>
                        <a:rPr lang="ru-RU" dirty="0" smtClean="0"/>
                        <a:t>МБОУ «Кардымовская средняя школа»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553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Наглядный пример различия между легкими…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84784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975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24128" y="260648"/>
            <a:ext cx="2448272" cy="6120680"/>
          </a:xfrm>
        </p:spPr>
        <p:txBody>
          <a:bodyPr>
            <a:noAutofit/>
          </a:bodyPr>
          <a:lstStyle/>
          <a:p>
            <a:r>
              <a:rPr lang="ru-RU" sz="3600" dirty="0" smtClean="0"/>
              <a:t>Частота пульса </a:t>
            </a:r>
            <a:r>
              <a:rPr lang="ru-RU" sz="3600" dirty="0" smtClean="0">
                <a:solidFill>
                  <a:srgbClr val="FF0000"/>
                </a:solidFill>
              </a:rPr>
              <a:t>у курящих </a:t>
            </a:r>
            <a:r>
              <a:rPr lang="ru-RU" sz="3600" dirty="0" smtClean="0"/>
              <a:t>достигает </a:t>
            </a:r>
            <a:r>
              <a:rPr lang="ru-RU" sz="3600" dirty="0" smtClean="0">
                <a:solidFill>
                  <a:srgbClr val="FF0000"/>
                </a:solidFill>
              </a:rPr>
              <a:t>140-150</a:t>
            </a:r>
            <a:r>
              <a:rPr lang="ru-RU" sz="3600" dirty="0" smtClean="0"/>
              <a:t> ударов в минуту.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У некурящих 86-100 </a:t>
            </a:r>
            <a:r>
              <a:rPr lang="ru-RU" sz="3600" dirty="0" smtClean="0"/>
              <a:t>ударов.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32656"/>
            <a:ext cx="4239961" cy="29195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3064" y="3501008"/>
            <a:ext cx="314096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65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4611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Больше всего страдает </a:t>
            </a:r>
            <a:r>
              <a:rPr lang="ru-RU" sz="3600" dirty="0" smtClean="0">
                <a:solidFill>
                  <a:srgbClr val="FF0000"/>
                </a:solidFill>
              </a:rPr>
              <a:t>нервная система.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799522"/>
            <a:ext cx="4012183" cy="5853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844824"/>
            <a:ext cx="4551490" cy="34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727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Страдают</a:t>
            </a:r>
            <a:r>
              <a:rPr lang="ru-RU" baseline="0" dirty="0" smtClean="0"/>
              <a:t> и органы </a:t>
            </a:r>
            <a:r>
              <a:rPr lang="ru-RU" baseline="0" dirty="0" smtClean="0">
                <a:solidFill>
                  <a:srgbClr val="FF0000"/>
                </a:solidFill>
              </a:rPr>
              <a:t>пищеварения.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84784"/>
            <a:ext cx="4345215" cy="50295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9229" y="1844824"/>
            <a:ext cx="430542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2820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5127" y="0"/>
            <a:ext cx="7931224" cy="100869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500" dirty="0" smtClean="0">
                <a:solidFill>
                  <a:srgbClr val="FF0000"/>
                </a:solidFill>
              </a:rPr>
              <a:t>У курящих матерей </a:t>
            </a:r>
            <a:r>
              <a:rPr lang="ru-RU" sz="2500" dirty="0" smtClean="0"/>
              <a:t>дети отстают в физическом,</a:t>
            </a:r>
            <a:r>
              <a:rPr lang="ru-RU" sz="2500" baseline="0" dirty="0" smtClean="0"/>
              <a:t> нервном и психическом развитии, у них снижен аппетит, они беспокойно и плохо спят.</a:t>
            </a:r>
            <a:endParaRPr lang="ru-RU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8699"/>
            <a:ext cx="9144000" cy="58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5814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>Особенно опасно курение</a:t>
            </a:r>
            <a:r>
              <a:rPr lang="ru-RU" sz="2700" baseline="0" dirty="0" smtClean="0">
                <a:solidFill>
                  <a:srgbClr val="FF0000"/>
                </a:solidFill>
              </a:rPr>
              <a:t> для школьников</a:t>
            </a:r>
            <a:r>
              <a:rPr lang="ru-RU" sz="2700" baseline="0" dirty="0" smtClean="0"/>
              <a:t>: не сформировавшийся, еще растущих организм страдает от табачного дыма значительно больше…</a:t>
            </a:r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11" y="2492896"/>
            <a:ext cx="5146961" cy="3688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84785"/>
            <a:ext cx="3674011" cy="519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43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</a:t>
            </a:r>
            <a:r>
              <a:rPr lang="ru-RU" sz="2700" dirty="0" smtClean="0"/>
              <a:t> возрасте 12-13 лет курят около</a:t>
            </a:r>
            <a:r>
              <a:rPr lang="ru-RU" sz="2700" baseline="0" dirty="0" smtClean="0"/>
              <a:t> 7%, а среди 16 летних – уже 40% мальчиков, а в старших классах начинают курить и некоторые девочки.</a:t>
            </a:r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28800"/>
            <a:ext cx="4644516" cy="4680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2445" y="1268760"/>
            <a:ext cx="4025377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7828" y="4278681"/>
            <a:ext cx="3094612" cy="24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249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00192" y="476672"/>
            <a:ext cx="2667248" cy="5616624"/>
          </a:xfrm>
        </p:spPr>
        <p:txBody>
          <a:bodyPr>
            <a:normAutofit fontScale="90000"/>
          </a:bodyPr>
          <a:lstStyle/>
          <a:p>
            <a:r>
              <a:rPr lang="ru-RU" sz="2500" dirty="0" smtClean="0"/>
              <a:t>Установлено, что в организме курильщика задерживается только четвертая часть никотина. Еще одна четвертая разрушается</a:t>
            </a:r>
            <a:r>
              <a:rPr lang="ru-RU" sz="2500" baseline="0" dirty="0" smtClean="0"/>
              <a:t> при сгорании и остается в окурке. Остальное количество, то есть половина, загрязняет воздух помещения, в котором курят.</a:t>
            </a:r>
            <a:endParaRPr lang="ru-RU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743"/>
            <a:ext cx="6156176" cy="68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907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Курильщик наносит вред не только своему здоровью, но и здоровью окружающих людей.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340768"/>
            <a:ext cx="6345535" cy="535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8249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764704"/>
            <a:ext cx="8042630" cy="580948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</a:t>
            </a:r>
            <a:r>
              <a:rPr lang="ru-RU" baseline="0" dirty="0" smtClean="0"/>
              <a:t> сигареты.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834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Цель</a:t>
            </a:r>
            <a:r>
              <a:rPr lang="ru-RU" sz="2800" dirty="0" smtClean="0"/>
              <a:t>: </a:t>
            </a:r>
            <a:r>
              <a:rPr lang="ru-RU" sz="2800" u="sng" dirty="0" smtClean="0"/>
              <a:t>Целенаправленно формировать осознанное отрицательное отношение к курению.</a:t>
            </a:r>
            <a:endParaRPr lang="ru-RU" sz="2800" b="1" u="sn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0266435"/>
              </p:ext>
            </p:extLst>
          </p:nvPr>
        </p:nvGraphicFramePr>
        <p:xfrm>
          <a:off x="683568" y="1628800"/>
          <a:ext cx="309634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</a:tblGrid>
              <a:tr h="295232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Действующие</a:t>
                      </a:r>
                      <a:r>
                        <a:rPr lang="ru-RU" sz="2400" baseline="0" dirty="0" smtClean="0"/>
                        <a:t> лица: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Ведущий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Врач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Эколог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Социальный работник</a:t>
                      </a:r>
                    </a:p>
                    <a:p>
                      <a:pPr algn="ctr"/>
                      <a:r>
                        <a:rPr lang="ru-RU" sz="2400" dirty="0" smtClean="0"/>
                        <a:t>Спортсмен</a:t>
                      </a:r>
                    </a:p>
                    <a:p>
                      <a:pPr algn="ctr"/>
                      <a:r>
                        <a:rPr lang="ru-RU" sz="2400" dirty="0" smtClean="0"/>
                        <a:t>Фармацевт</a:t>
                      </a:r>
                    </a:p>
                    <a:p>
                      <a:pPr algn="ctr"/>
                      <a:r>
                        <a:rPr lang="ru-RU" sz="2400" dirty="0" smtClean="0"/>
                        <a:t>Психолог</a:t>
                      </a:r>
                    </a:p>
                    <a:p>
                      <a:pPr algn="ctr"/>
                      <a:r>
                        <a:rPr lang="ru-RU" sz="2400" dirty="0" smtClean="0"/>
                        <a:t>Журналист 1</a:t>
                      </a:r>
                    </a:p>
                    <a:p>
                      <a:pPr algn="ctr"/>
                      <a:r>
                        <a:rPr lang="ru-RU" sz="2400" dirty="0" smtClean="0"/>
                        <a:t>Журналист 2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588" y="4306578"/>
            <a:ext cx="3731804" cy="2304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588" y="1628800"/>
            <a:ext cx="3731804" cy="23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51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Население земного шара ежегодно выкуривает </a:t>
            </a:r>
            <a:r>
              <a:rPr lang="ru-RU" sz="2000" dirty="0" smtClean="0">
                <a:solidFill>
                  <a:srgbClr val="FF0000"/>
                </a:solidFill>
              </a:rPr>
              <a:t>12 биллионов папирос и сигарет.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Общая масса окурков достигает </a:t>
            </a:r>
            <a:r>
              <a:rPr lang="ru-RU" sz="2000" dirty="0" smtClean="0">
                <a:solidFill>
                  <a:srgbClr val="FF0000"/>
                </a:solidFill>
              </a:rPr>
              <a:t>2520000т.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Курящие ежегодно «выкуривают» в атмосферу </a:t>
            </a:r>
            <a:r>
              <a:rPr lang="ru-RU" sz="2000" dirty="0" smtClean="0">
                <a:solidFill>
                  <a:srgbClr val="FF0000"/>
                </a:solidFill>
              </a:rPr>
              <a:t>720 тонн синильной кислоты, 384000 тонны аммиака, 108000 тонн никотина, 600000 тонн дегтя и более 55000 тонн угарного газа.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581128"/>
            <a:ext cx="4176464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8704" y="2132856"/>
            <a:ext cx="4123748" cy="446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132856"/>
            <a:ext cx="4176464" cy="231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57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2803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При пассивном курении некурящий человек страдает больше.</a:t>
            </a:r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36712"/>
            <a:ext cx="4464496" cy="25544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4860" y="3697468"/>
            <a:ext cx="5298458" cy="2897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843662"/>
            <a:ext cx="3987262" cy="25475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697468"/>
            <a:ext cx="3516943" cy="291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845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Не прокури свое здоровье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570" y="1052736"/>
            <a:ext cx="4323937" cy="5324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1886" y="1052736"/>
            <a:ext cx="4032448" cy="53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959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426" y="10510"/>
            <a:ext cx="9109574" cy="1042226"/>
          </a:xfrm>
        </p:spPr>
        <p:txBody>
          <a:bodyPr>
            <a:normAutofit/>
          </a:bodyPr>
          <a:lstStyle/>
          <a:p>
            <a:pPr algn="just"/>
            <a:r>
              <a:rPr lang="ru-RU" sz="1900" dirty="0" smtClean="0">
                <a:solidFill>
                  <a:srgbClr val="FF0000"/>
                </a:solidFill>
              </a:rPr>
              <a:t>В первую очередь </a:t>
            </a:r>
            <a:r>
              <a:rPr lang="ru-RU" sz="1900" dirty="0" smtClean="0"/>
              <a:t>нужно любить вид спорта, который выбрал.</a:t>
            </a:r>
            <a:br>
              <a:rPr lang="ru-RU" sz="1900" dirty="0" smtClean="0"/>
            </a:br>
            <a:r>
              <a:rPr lang="ru-RU" sz="1900" dirty="0" smtClean="0">
                <a:solidFill>
                  <a:srgbClr val="FF0000"/>
                </a:solidFill>
              </a:rPr>
              <a:t>Второе</a:t>
            </a:r>
            <a:r>
              <a:rPr lang="ru-RU" sz="1900" dirty="0" smtClean="0"/>
              <a:t> – нужно очень много трудиться.</a:t>
            </a:r>
            <a:br>
              <a:rPr lang="ru-RU" sz="1900" dirty="0" smtClean="0"/>
            </a:br>
            <a:r>
              <a:rPr lang="ru-RU" sz="1900" dirty="0" smtClean="0">
                <a:solidFill>
                  <a:srgbClr val="FF0000"/>
                </a:solidFill>
              </a:rPr>
              <a:t>Третье</a:t>
            </a:r>
            <a:r>
              <a:rPr lang="ru-RU" sz="1900" dirty="0" smtClean="0"/>
              <a:t> – самое главное в жизни спортсмена – </a:t>
            </a:r>
            <a:r>
              <a:rPr lang="ru-RU" sz="1900" dirty="0" smtClean="0">
                <a:solidFill>
                  <a:srgbClr val="FF0000"/>
                </a:solidFill>
              </a:rPr>
              <a:t>это отказаться от курения.</a:t>
            </a:r>
            <a:endParaRPr lang="ru-RU" sz="19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6138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Отражается ли курение на внешнем</a:t>
            </a:r>
            <a:r>
              <a:rPr lang="ru-RU" baseline="0" dirty="0" smtClean="0"/>
              <a:t> облике человека?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556792"/>
            <a:ext cx="7805704" cy="504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313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4562734" cy="6408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7" y="188640"/>
            <a:ext cx="3957297" cy="3204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573016"/>
            <a:ext cx="395729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218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А есть ли лекарство от курения?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998" y="1484784"/>
            <a:ext cx="3809953" cy="2635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484784"/>
            <a:ext cx="3622665" cy="2614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1974" y="4365104"/>
            <a:ext cx="22860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603229"/>
            <a:ext cx="36004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980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Многие из тех, кто курит, пробовал отказаться от этой вредной привычки. Однако не всем удается раз и навсегда бросить. С чем это связано?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011270"/>
            <a:ext cx="4704184" cy="3528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836" y="3378954"/>
            <a:ext cx="3314700" cy="27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856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Преимущества, если не будете курить: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1) Вам не придется мучится, что негде купить сигареты;</a:t>
            </a:r>
            <a:br>
              <a:rPr lang="ru-RU" sz="2800" dirty="0" smtClean="0"/>
            </a:br>
            <a:r>
              <a:rPr lang="ru-RU" sz="2800" dirty="0" smtClean="0"/>
              <a:t>2) Вы не будете испытывать неудобства, и раздражаться в общественных местах, где не разрешается курить;</a:t>
            </a:r>
            <a:br>
              <a:rPr lang="ru-RU" sz="2800" dirty="0" smtClean="0"/>
            </a:br>
            <a:r>
              <a:rPr lang="ru-RU" sz="2800" dirty="0" smtClean="0"/>
              <a:t>3) Ваша жизнь будет длиннее на 10-20 лет. И это будут годы без отдышки, без сердечных болей и невзгод;</a:t>
            </a:r>
            <a:br>
              <a:rPr lang="ru-RU" sz="2800" dirty="0" smtClean="0"/>
            </a:br>
            <a:r>
              <a:rPr lang="ru-RU" sz="2800" dirty="0" smtClean="0"/>
              <a:t>4) Вы будете выглядеть лучше;</a:t>
            </a:r>
            <a:br>
              <a:rPr lang="ru-RU" sz="2800" dirty="0" smtClean="0"/>
            </a:br>
            <a:r>
              <a:rPr lang="ru-RU" sz="2800" dirty="0" smtClean="0"/>
              <a:t>5) Ваши любимые не будут задыхаться в табачном дыму;</a:t>
            </a:r>
            <a:br>
              <a:rPr lang="ru-RU" sz="2800" dirty="0" smtClean="0"/>
            </a:br>
            <a:r>
              <a:rPr lang="ru-RU" sz="2800" dirty="0" smtClean="0"/>
              <a:t>6) Подумайте о сотне других способов провести свое свободное время, украсить свою жизнь.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65424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5338936" cy="344239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Положительные –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* с помощью сигарет можно выглядеть более взрослыми;</a:t>
            </a:r>
            <a:br>
              <a:rPr lang="ru-RU" sz="3600" dirty="0" smtClean="0"/>
            </a:br>
            <a:r>
              <a:rPr lang="ru-RU" sz="3600" dirty="0" smtClean="0"/>
              <a:t> * более «крутыми»;</a:t>
            </a:r>
            <a:br>
              <a:rPr lang="ru-RU" sz="3600" dirty="0" smtClean="0"/>
            </a:br>
            <a:r>
              <a:rPr lang="ru-RU" sz="3600" dirty="0" smtClean="0"/>
              <a:t>* легче заводить знакомства;</a:t>
            </a:r>
            <a:br>
              <a:rPr lang="ru-RU" sz="3600" dirty="0" smtClean="0"/>
            </a:br>
            <a:r>
              <a:rPr lang="ru-RU" sz="3600" dirty="0" smtClean="0"/>
              <a:t>* похудеть и т.д.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645024"/>
            <a:ext cx="4968552" cy="30833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32656"/>
            <a:ext cx="3024336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678006"/>
            <a:ext cx="3024336" cy="301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82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114800" cy="16421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18</a:t>
            </a:r>
            <a:r>
              <a:rPr lang="ru-RU" sz="3600" b="1" baseline="0" dirty="0" smtClean="0"/>
              <a:t> </a:t>
            </a:r>
            <a:r>
              <a:rPr lang="ru-RU" sz="3600" b="1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ноября </a:t>
            </a:r>
            <a:r>
              <a:rPr lang="ru-RU" sz="3600" dirty="0" smtClean="0"/>
              <a:t>во всем мире отмечается </a:t>
            </a:r>
            <a:r>
              <a:rPr lang="ru-RU" sz="3600" b="1" dirty="0" smtClean="0"/>
              <a:t>День </a:t>
            </a:r>
            <a:r>
              <a:rPr lang="ru-RU" sz="3600" b="1" dirty="0" err="1" smtClean="0"/>
              <a:t>Некурения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2310" y="476672"/>
            <a:ext cx="344791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420888"/>
            <a:ext cx="4395972" cy="3888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2310" y="4248929"/>
            <a:ext cx="3447910" cy="20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2665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Отрицательные –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1) учащается пульс;</a:t>
            </a:r>
            <a:br>
              <a:rPr lang="ru-RU" sz="2800" dirty="0" smtClean="0"/>
            </a:br>
            <a:r>
              <a:rPr lang="ru-RU" sz="2800" dirty="0" smtClean="0"/>
              <a:t>2)повышается кровяное давление; </a:t>
            </a:r>
            <a:br>
              <a:rPr lang="ru-RU" sz="2800" dirty="0" smtClean="0"/>
            </a:br>
            <a:r>
              <a:rPr lang="ru-RU" sz="2800" dirty="0" smtClean="0"/>
              <a:t>3) возникает раздражение слизистых оболочек дыхательных путей;</a:t>
            </a:r>
            <a:br>
              <a:rPr lang="ru-RU" sz="2800" dirty="0" smtClean="0"/>
            </a:br>
            <a:r>
              <a:rPr lang="ru-RU" sz="2800" dirty="0" smtClean="0"/>
              <a:t>4) может возникнуть раздражение глаз;</a:t>
            </a:r>
            <a:br>
              <a:rPr lang="ru-RU" sz="2800" dirty="0" smtClean="0"/>
            </a:br>
            <a:r>
              <a:rPr lang="ru-RU" sz="2800" dirty="0" smtClean="0"/>
              <a:t>5) загрязняется воздух;</a:t>
            </a:r>
            <a:br>
              <a:rPr lang="ru-RU" sz="2800" dirty="0" smtClean="0"/>
            </a:br>
            <a:r>
              <a:rPr lang="ru-RU" sz="2800" dirty="0" smtClean="0"/>
              <a:t>6) в кровь и в легкие попадают ядовитые вещества;</a:t>
            </a:r>
            <a:br>
              <a:rPr lang="ru-RU" sz="2800" dirty="0" smtClean="0"/>
            </a:br>
            <a:r>
              <a:rPr lang="ru-RU" sz="2800" dirty="0" smtClean="0"/>
              <a:t>7) могут нарушаться вкусовые ощущения, обонятельные снижается зрение;</a:t>
            </a:r>
            <a:br>
              <a:rPr lang="ru-RU" sz="2800" dirty="0" smtClean="0"/>
            </a:br>
            <a:r>
              <a:rPr lang="ru-RU" sz="2800" dirty="0" smtClean="0"/>
              <a:t>8) подавляется иммунитет организма; </a:t>
            </a:r>
            <a:br>
              <a:rPr lang="ru-RU" sz="2800" dirty="0" smtClean="0"/>
            </a:br>
            <a:r>
              <a:rPr lang="ru-RU" sz="2800" dirty="0" smtClean="0"/>
              <a:t>9) на зубах возникает желтый налет, микротрещины на эмали;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38097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Отрицательные –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10) на лице раньше появляются морщины;</a:t>
            </a:r>
            <a:br>
              <a:rPr lang="ru-RU" sz="2800" dirty="0" smtClean="0"/>
            </a:br>
            <a:r>
              <a:rPr lang="ru-RU" sz="2800" dirty="0" smtClean="0"/>
              <a:t>11) возникает кашель синдром «курильщика»;</a:t>
            </a:r>
            <a:br>
              <a:rPr lang="ru-RU" sz="2800" dirty="0" smtClean="0"/>
            </a:br>
            <a:r>
              <a:rPr lang="ru-RU" sz="2800" dirty="0" smtClean="0"/>
              <a:t>12) повышается выделение слюны, приходится часто сплевывать;</a:t>
            </a:r>
            <a:br>
              <a:rPr lang="ru-RU" sz="2800" dirty="0" smtClean="0"/>
            </a:br>
            <a:r>
              <a:rPr lang="ru-RU" sz="2800" dirty="0" smtClean="0"/>
              <a:t>13) отдаленными последствиями могут быть: рак легких, дыхательных путей, болезни сердца, поджелудочной железы, мочевого пузыря, язва, хронические заболевания легких;</a:t>
            </a:r>
            <a:br>
              <a:rPr lang="ru-RU" sz="2800" dirty="0" smtClean="0"/>
            </a:br>
            <a:r>
              <a:rPr lang="ru-RU" sz="2800" dirty="0" smtClean="0"/>
              <a:t>14) испытываешь неудобства, когда нет сигарет или нельзя курить; </a:t>
            </a:r>
            <a:br>
              <a:rPr lang="ru-RU" sz="2800" dirty="0" smtClean="0"/>
            </a:br>
            <a:r>
              <a:rPr lang="ru-RU" sz="2800" dirty="0" smtClean="0"/>
              <a:t>15) не тратишь деньги, на которое можно купить что-нибудь другое.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19758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229600" cy="387444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Но, может быть ты, хочешь,</a:t>
            </a:r>
            <a:r>
              <a:rPr lang="ru-RU" sz="3200" baseline="0" dirty="0" smtClean="0">
                <a:solidFill>
                  <a:srgbClr val="FF0000"/>
                </a:solidFill>
              </a:rPr>
              <a:t> получить «нечто особенное»?</a:t>
            </a:r>
            <a:br>
              <a:rPr lang="ru-RU" sz="3200" baseline="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привлекательный внешний вид: желтые зубы и пальцы, серый оттенок кожи, ранние морщины;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быть похожим на пепельницу, с таким же неприятным запахом и дорожками пепла на одежде;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хронические болезни, связанные с курением: рак легких, хронический бронхит, болезни сердца;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отдышку и сердцебиение при физических нагрузках;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- постоянно прятаться от родителей и учителей;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- экономить на завтраках, откладывая деньги на сигареты.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167789"/>
            <a:ext cx="2535557" cy="25111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176929"/>
            <a:ext cx="2099281" cy="249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005064"/>
            <a:ext cx="3995936" cy="283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806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203032" cy="329837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Но если ты хочешь: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сохранить свое здоровье;</a:t>
            </a:r>
            <a:br>
              <a:rPr lang="ru-RU" sz="2800" dirty="0" smtClean="0"/>
            </a:br>
            <a:r>
              <a:rPr lang="ru-RU" sz="2800" dirty="0" smtClean="0"/>
              <a:t>- состояться в жизни как личность;</a:t>
            </a:r>
            <a:br>
              <a:rPr lang="ru-RU" sz="2800" dirty="0" smtClean="0"/>
            </a:br>
            <a:r>
              <a:rPr lang="ru-RU" sz="2800" dirty="0" smtClean="0"/>
              <a:t>- выглядеть молодо и привлекательно;</a:t>
            </a:r>
            <a:br>
              <a:rPr lang="ru-RU" sz="2800" dirty="0" smtClean="0"/>
            </a:br>
            <a:r>
              <a:rPr lang="ru-RU" sz="2800" dirty="0" smtClean="0"/>
              <a:t>- всегда быть в хорошей спортивной форме;</a:t>
            </a:r>
            <a:br>
              <a:rPr lang="ru-RU" sz="2800" dirty="0" smtClean="0"/>
            </a:br>
            <a:r>
              <a:rPr lang="ru-RU" sz="2800" dirty="0" smtClean="0"/>
              <a:t>- родить и вырастить здоровых детей;</a:t>
            </a:r>
            <a:br>
              <a:rPr lang="ru-RU" sz="2800" dirty="0" smtClean="0"/>
            </a:br>
            <a:r>
              <a:rPr lang="ru-RU" sz="2800" dirty="0" smtClean="0"/>
              <a:t>- быть самостоятельным человеком;</a:t>
            </a:r>
            <a:br>
              <a:rPr lang="ru-RU" sz="2800" dirty="0" smtClean="0"/>
            </a:br>
            <a:r>
              <a:rPr lang="ru-RU" sz="2800" dirty="0" smtClean="0"/>
              <a:t>- не быть рабом вредной привычки.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88640"/>
            <a:ext cx="2428875" cy="1809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569568"/>
            <a:ext cx="4177647" cy="3133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611" y="3569568"/>
            <a:ext cx="3944940" cy="29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3163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6632"/>
            <a:ext cx="853413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697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31" y="260648"/>
            <a:ext cx="854494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2325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3589"/>
            <a:ext cx="8568952" cy="66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18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15 ноября 1492 года </a:t>
            </a:r>
            <a:r>
              <a:rPr lang="ru-RU" sz="3200" b="1" dirty="0" smtClean="0">
                <a:solidFill>
                  <a:srgbClr val="FF0000"/>
                </a:solidFill>
              </a:rPr>
              <a:t>Христофор Колумб </a:t>
            </a:r>
            <a:r>
              <a:rPr lang="ru-RU" sz="3200" dirty="0" smtClean="0"/>
              <a:t>сделал в свое дневнике запись о тлеющих головешках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132856"/>
            <a:ext cx="3312368" cy="4475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420888"/>
            <a:ext cx="4680520" cy="365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50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637" y="545023"/>
            <a:ext cx="4339959" cy="3254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8127" y="545022"/>
            <a:ext cx="3333161" cy="4972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858" y="3933056"/>
            <a:ext cx="4331738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67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99792" y="476672"/>
            <a:ext cx="3682752" cy="287199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Свой знаменитый труд</a:t>
            </a:r>
            <a:r>
              <a:rPr lang="ru-RU" sz="3200" baseline="0" dirty="0" smtClean="0"/>
              <a:t> «</a:t>
            </a:r>
            <a:r>
              <a:rPr lang="ru-RU" sz="3200" baseline="0" dirty="0" smtClean="0">
                <a:solidFill>
                  <a:srgbClr val="FF0000"/>
                </a:solidFill>
              </a:rPr>
              <a:t>О вреде табака</a:t>
            </a:r>
            <a:r>
              <a:rPr lang="ru-RU" sz="3200" baseline="0" dirty="0" smtClean="0"/>
              <a:t>», опубликованный в 1604 году </a:t>
            </a:r>
            <a:r>
              <a:rPr lang="ru-RU" sz="3200" baseline="0" dirty="0" smtClean="0">
                <a:solidFill>
                  <a:srgbClr val="FF0000"/>
                </a:solidFill>
              </a:rPr>
              <a:t>Яков </a:t>
            </a:r>
            <a:r>
              <a:rPr lang="en-US" sz="3200" baseline="0" dirty="0" smtClean="0">
                <a:solidFill>
                  <a:srgbClr val="FF0000"/>
                </a:solidFill>
              </a:rPr>
              <a:t>I</a:t>
            </a:r>
            <a:r>
              <a:rPr lang="ru-RU" sz="3200" baseline="0" dirty="0" smtClean="0"/>
              <a:t> закончил словами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5"/>
            <a:ext cx="2232248" cy="301601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1793845"/>
              </p:ext>
            </p:extLst>
          </p:nvPr>
        </p:nvGraphicFramePr>
        <p:xfrm>
          <a:off x="395536" y="3789040"/>
          <a:ext cx="244827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 Русь «тлеющие</a:t>
                      </a:r>
                      <a:r>
                        <a:rPr lang="ru-RU" sz="2400" baseline="0" dirty="0" smtClean="0"/>
                        <a:t> головешки</a:t>
                      </a:r>
                      <a:r>
                        <a:rPr lang="ru-RU" sz="2400" dirty="0" smtClean="0"/>
                        <a:t>» завезли английские купцы в 1585 году.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8473" y="322522"/>
            <a:ext cx="1905353" cy="302614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5179993"/>
              </p:ext>
            </p:extLst>
          </p:nvPr>
        </p:nvGraphicFramePr>
        <p:xfrm>
          <a:off x="4572000" y="3717032"/>
          <a:ext cx="430182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1826"/>
              </a:tblGrid>
              <a:tr h="27363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«привычка, противная зрению, невыносимая для обоняния, вредная для мозга, опасная для легких…»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705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1697 году Петр</a:t>
            </a:r>
            <a:r>
              <a:rPr lang="ru-RU" sz="3200" b="1" baseline="0" dirty="0" smtClean="0">
                <a:solidFill>
                  <a:srgbClr val="FF0000"/>
                </a:solidFill>
              </a:rPr>
              <a:t> </a:t>
            </a:r>
            <a:r>
              <a:rPr lang="en-US" sz="3200" b="1" baseline="0" dirty="0" smtClean="0">
                <a:solidFill>
                  <a:srgbClr val="FF0000"/>
                </a:solidFill>
              </a:rPr>
              <a:t>I</a:t>
            </a:r>
            <a:r>
              <a:rPr lang="ru-RU" sz="3200" b="1" baseline="0" dirty="0" smtClean="0">
                <a:solidFill>
                  <a:srgbClr val="FF0000"/>
                </a:solidFill>
              </a:rPr>
              <a:t> </a:t>
            </a:r>
            <a:r>
              <a:rPr lang="ru-RU" sz="3200" baseline="0" dirty="0" smtClean="0"/>
              <a:t>разрешил торговлю табаком. Он сам стал заядлым курильщиком, после посещения Голландии.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121151"/>
            <a:ext cx="3319144" cy="4509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121151"/>
            <a:ext cx="2304288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15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5144" y="3681561"/>
            <a:ext cx="4418856" cy="3093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0607" y="548680"/>
            <a:ext cx="2242178" cy="2690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43484"/>
            <a:ext cx="57606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35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64088" y="274638"/>
            <a:ext cx="3528392" cy="5838820"/>
          </a:xfrm>
        </p:spPr>
        <p:txBody>
          <a:bodyPr>
            <a:noAutofit/>
          </a:bodyPr>
          <a:lstStyle/>
          <a:p>
            <a:r>
              <a:rPr lang="ru-RU" sz="3400" dirty="0" smtClean="0"/>
              <a:t>При систематическом курении</a:t>
            </a:r>
            <a:r>
              <a:rPr lang="ru-RU" sz="3400" baseline="0" dirty="0" smtClean="0"/>
              <a:t> слизистая оболочка воспаляется, развиваются </a:t>
            </a:r>
            <a:r>
              <a:rPr lang="ru-RU" sz="3400" baseline="0" dirty="0" smtClean="0">
                <a:solidFill>
                  <a:srgbClr val="FF0000"/>
                </a:solidFill>
              </a:rPr>
              <a:t>хронические заболевания дыхательных путей.</a:t>
            </a:r>
            <a:endParaRPr lang="ru-RU" sz="3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202" y="124718"/>
            <a:ext cx="5041886" cy="64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481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1495</Words>
  <Application>Microsoft Office PowerPoint</Application>
  <PresentationFormat>Экран (4:3)</PresentationFormat>
  <Paragraphs>168</Paragraphs>
  <Slides>36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Пресс – конференция                Курение – За и против</vt:lpstr>
      <vt:lpstr>Цель: Целенаправленно формировать осознанное отрицательное отношение к курению.</vt:lpstr>
      <vt:lpstr>18 ноября во всем мире отмечается День Некурения</vt:lpstr>
      <vt:lpstr>15 ноября 1492 года Христофор Колумб сделал в свое дневнике запись о тлеющих головешках</vt:lpstr>
      <vt:lpstr>Слайд 5</vt:lpstr>
      <vt:lpstr>Свой знаменитый труд «О вреде табака», опубликованный в 1604 году Яков I закончил словами</vt:lpstr>
      <vt:lpstr>1697 году Петр I разрешил торговлю табаком. Он сам стал заядлым курильщиком, после посещения Голландии.</vt:lpstr>
      <vt:lpstr>Слайд 8</vt:lpstr>
      <vt:lpstr>При систематическом курении слизистая оболочка воспаляется, развиваются хронические заболевания дыхательных путей.</vt:lpstr>
      <vt:lpstr>Наглядный пример различия между легкими…</vt:lpstr>
      <vt:lpstr>Частота пульса у курящих достигает 140-150 ударов в минуту. У некурящих 86-100 ударов.</vt:lpstr>
      <vt:lpstr>Больше всего страдает нервная система.</vt:lpstr>
      <vt:lpstr>Страдают и органы пищеварения.</vt:lpstr>
      <vt:lpstr>У курящих матерей дети отстают в физическом, нервном и психическом развитии, у них снижен аппетит, они беспокойно и плохо спят.</vt:lpstr>
      <vt:lpstr>Особенно опасно курение для школьников: не сформировавшийся, еще растущих организм страдает от табачного дыма значительно больше…</vt:lpstr>
      <vt:lpstr>в возрасте 12-13 лет курят около 7%, а среди 16 летних – уже 40% мальчиков, а в старших классах начинают курить и некоторые девочки.</vt:lpstr>
      <vt:lpstr>Установлено, что в организме курильщика задерживается только четвертая часть никотина. Еще одна четвертая разрушается при сгорании и остается в окурке. Остальное количество, то есть половина, загрязняет воздух помещения, в котором курят.</vt:lpstr>
      <vt:lpstr>Курильщик наносит вред не только своему здоровью, но и здоровью окружающих людей.</vt:lpstr>
      <vt:lpstr>Состав сигареты.</vt:lpstr>
      <vt:lpstr>Население земного шара ежегодно выкуривает 12 биллионов папирос и сигарет. Общая масса окурков достигает 2520000т. Курящие ежегодно «выкуривают» в атмосферу 720 тонн синильной кислоты, 384000 тонны аммиака, 108000 тонн никотина, 600000 тонн дегтя и более 55000 тонн угарного газа.</vt:lpstr>
      <vt:lpstr>При пассивном курении некурящий человек страдает больше.</vt:lpstr>
      <vt:lpstr>Не прокури свое здоровье</vt:lpstr>
      <vt:lpstr>В первую очередь нужно любить вид спорта, который выбрал. Второе – нужно очень много трудиться. Третье – самое главное в жизни спортсмена – это отказаться от курения.</vt:lpstr>
      <vt:lpstr>Отражается ли курение на внешнем облике человека?</vt:lpstr>
      <vt:lpstr>Слайд 25</vt:lpstr>
      <vt:lpstr>А есть ли лекарство от курения? </vt:lpstr>
      <vt:lpstr>Многие из тех, кто курит, пробовал отказаться от этой вредной привычки. Однако не всем удается раз и навсегда бросить. С чем это связано?</vt:lpstr>
      <vt:lpstr>Преимущества, если не будете курить: 1) Вам не придется мучится, что негде купить сигареты; 2) Вы не будете испытывать неудобства, и раздражаться в общественных местах, где не разрешается курить; 3) Ваша жизнь будет длиннее на 10-20 лет. И это будут годы без отдышки, без сердечных болей и невзгод; 4) Вы будете выглядеть лучше; 5) Ваши любимые не будут задыхаться в табачном дыму; 6) Подумайте о сотне других способов провести свое свободное время, украсить свою жизнь.</vt:lpstr>
      <vt:lpstr>Положительные – * с помощью сигарет можно выглядеть более взрослыми;  * более «крутыми»; * легче заводить знакомства; * похудеть и т.д.</vt:lpstr>
      <vt:lpstr>Отрицательные –  1) учащается пульс; 2)повышается кровяное давление;  3) возникает раздражение слизистых оболочек дыхательных путей; 4) может возникнуть раздражение глаз; 5) загрязняется воздух; 6) в кровь и в легкие попадают ядовитые вещества; 7) могут нарушаться вкусовые ощущения, обонятельные снижается зрение; 8) подавляется иммунитет организма;  9) на зубах возникает желтый налет, микротрещины на эмали;</vt:lpstr>
      <vt:lpstr>Отрицательные –  10) на лице раньше появляются морщины; 11) возникает кашель синдром «курильщика»; 12) повышается выделение слюны, приходится часто сплевывать; 13) отдаленными последствиями могут быть: рак легких, дыхательных путей, болезни сердца, поджелудочной железы, мочевого пузыря, язва, хронические заболевания легких; 14) испытываешь неудобства, когда нет сигарет или нельзя курить;  15) не тратишь деньги, на которое можно купить что-нибудь другое.</vt:lpstr>
      <vt:lpstr>Но, может быть ты, хочешь, получить «нечто особенное»? - привлекательный внешний вид: желтые зубы и пальцы, серый оттенок кожи, ранние морщины; - быть похожим на пепельницу, с таким же неприятным запахом и дорожками пепла на одежде; - хронические болезни, связанные с курением: рак легких, хронический бронхит, болезни сердца;  - отдышку и сердцебиение при физических нагрузках; - постоянно прятаться от родителей и учителей; - экономить на завтраках, откладывая деньги на сигареты.</vt:lpstr>
      <vt:lpstr>Но если ты хочешь: - сохранить свое здоровье; - состояться в жизни как личность; - выглядеть молодо и привлекательно; - всегда быть в хорошей спортивной форме; - родить и вырастить здоровых детей; - быть самостоятельным человеком; - не быть рабом вредной привычки.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Пресс – конференция                Курение – За и против</dc:title>
  <dc:creator>User</dc:creator>
  <cp:lastModifiedBy>roo4</cp:lastModifiedBy>
  <cp:revision>46</cp:revision>
  <dcterms:created xsi:type="dcterms:W3CDTF">2015-10-18T12:58:06Z</dcterms:created>
  <dcterms:modified xsi:type="dcterms:W3CDTF">2021-01-12T11:16:47Z</dcterms:modified>
</cp:coreProperties>
</file>