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7" r:id="rId5"/>
    <p:sldId id="269" r:id="rId6"/>
    <p:sldId id="266" r:id="rId7"/>
    <p:sldId id="264" r:id="rId8"/>
    <p:sldId id="27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99F94-40CD-43E9-B83C-6816D8C64205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018DC-D528-4473-B6AA-90426CDA20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2376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018DC-D528-4473-B6AA-90426CDA200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604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796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043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57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957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107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797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946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84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61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312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484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ECA74-2903-406A-A6D3-6C68A5BEA4C1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5A567-11B3-4E1B-A6EC-1256DD991E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7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7265" y="1122363"/>
            <a:ext cx="102643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Родительское собрание</a:t>
            </a:r>
          </a:p>
          <a:p>
            <a:pPr algn="ctr"/>
            <a:endParaRPr lang="ru-RU" sz="54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algn="ctr"/>
            <a:r>
              <a:rPr lang="ru-RU" sz="5400" i="1" dirty="0" smtClean="0">
                <a:solidFill>
                  <a:srgbClr val="7030A0"/>
                </a:solidFill>
                <a:latin typeface="Bookman Old Style" panose="02050604050505020204" pitchFamily="18" charset="0"/>
                <a:ea typeface="Batang" panose="02030600000101010101" pitchFamily="18" charset="-127"/>
              </a:rPr>
              <a:t>«Подготовка детей к школе»</a:t>
            </a: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ru-RU" sz="32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Составитель</a:t>
            </a:r>
            <a:r>
              <a:rPr lang="ru-RU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: Блинкова Светлана Александровна</a:t>
            </a:r>
            <a:endParaRPr lang="ru-RU" sz="28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ru-RU" sz="32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Кардымово</a:t>
            </a:r>
            <a:endParaRPr lang="ru-RU" sz="24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2018г</a:t>
            </a:r>
            <a:endParaRPr lang="ru-RU" sz="24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348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301578" y="1474573"/>
            <a:ext cx="104713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i="1" dirty="0" smtClean="0"/>
              <a:t>«От того, как прошло детство,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кто вел ребенка за руку в детские годы,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что вошло в его разум и сердце из окружающего мира-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от этого в решающей степени зависит,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каким человеком станет сегодняшний малыш».</a:t>
            </a:r>
            <a:endParaRPr lang="ru-RU" sz="3200" dirty="0" smtClean="0"/>
          </a:p>
          <a:p>
            <a:pPr algn="r"/>
            <a:r>
              <a:rPr lang="ru-RU" sz="3200" b="1" i="1" dirty="0" smtClean="0"/>
              <a:t>(В. А. Сухомлинский)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89181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37751" y="1013254"/>
            <a:ext cx="1132702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>
                <a:solidFill>
                  <a:srgbClr val="7030A0"/>
                </a:solidFill>
              </a:rPr>
              <a:t>Что же является важным в подготовке к школе</a:t>
            </a:r>
            <a:r>
              <a:rPr lang="ru-RU" sz="4000" i="1" dirty="0" smtClean="0">
                <a:solidFill>
                  <a:srgbClr val="7030A0"/>
                </a:solidFill>
              </a:rPr>
              <a:t>?</a:t>
            </a:r>
          </a:p>
          <a:p>
            <a:pPr algn="ctr"/>
            <a:endParaRPr lang="ru-RU" i="1" dirty="0" smtClean="0">
              <a:solidFill>
                <a:srgbClr val="7030A0"/>
              </a:solidFill>
            </a:endParaRPr>
          </a:p>
          <a:p>
            <a:r>
              <a:rPr lang="ru-RU" sz="2800" b="1" i="1" dirty="0">
                <a:latin typeface="Book Antiqua" panose="02040602050305030304" pitchFamily="18" charset="0"/>
              </a:rPr>
              <a:t>Специалисты выделяют 4 критерия готовность к школе: </a:t>
            </a:r>
            <a:endParaRPr lang="ru-RU" sz="2800" b="1" i="1" dirty="0" smtClean="0">
              <a:latin typeface="Book Antiqua" panose="02040602050305030304" pitchFamily="18" charset="0"/>
            </a:endParaRPr>
          </a:p>
          <a:p>
            <a:endParaRPr lang="ru-RU" sz="3200" i="1" dirty="0" smtClean="0">
              <a:latin typeface="Book Antiqua" panose="0204060205030503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</a:rPr>
              <a:t>    </a:t>
            </a:r>
            <a:r>
              <a:rPr lang="ru-RU" sz="3600" dirty="0" smtClean="0"/>
              <a:t>Физический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</a:rPr>
              <a:t>    </a:t>
            </a:r>
            <a:r>
              <a:rPr lang="ru-RU" sz="3600" dirty="0" smtClean="0"/>
              <a:t>Нравственный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   </a:t>
            </a:r>
            <a:r>
              <a:rPr lang="ru-RU" sz="3600" dirty="0" smtClean="0"/>
              <a:t>Психологический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   </a:t>
            </a:r>
            <a:r>
              <a:rPr lang="ru-RU" sz="3600" dirty="0" smtClean="0"/>
              <a:t>Мыслительный</a:t>
            </a:r>
            <a:endParaRPr lang="ru-RU" sz="3600" dirty="0" smtClean="0">
              <a:solidFill>
                <a:srgbClr val="FF000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55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24930" y="947351"/>
            <a:ext cx="107339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</a:rPr>
              <a:t>Нравственная готовность:</a:t>
            </a:r>
            <a:endParaRPr lang="ru-RU" sz="4000" dirty="0">
              <a:solidFill>
                <a:srgbClr val="7030A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/>
              <a:t>Умение строить отношения с взрослым человеком. </a:t>
            </a:r>
            <a:endParaRPr lang="ru-RU" sz="2800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Умение </a:t>
            </a:r>
            <a:r>
              <a:rPr lang="ru-RU" sz="2800" dirty="0"/>
              <a:t>общаться со сверстниками. </a:t>
            </a:r>
            <a:endParaRPr lang="ru-RU" sz="2800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Вежливость</a:t>
            </a:r>
            <a:r>
              <a:rPr lang="ru-RU" sz="2800" dirty="0"/>
              <a:t>, сдержанность, </a:t>
            </a:r>
            <a:r>
              <a:rPr lang="ru-RU" sz="2800" dirty="0" smtClean="0"/>
              <a:t>послушание (умение соблюдать правила).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Отношение </a:t>
            </a:r>
            <a:r>
              <a:rPr lang="ru-RU" sz="2800" dirty="0"/>
              <a:t>к себе (отсутствие заниженной самооценки). </a:t>
            </a:r>
            <a:endParaRPr lang="ru-RU" sz="2800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Нельзя </a:t>
            </a:r>
            <a:r>
              <a:rPr lang="ru-RU" sz="2800" dirty="0"/>
              <a:t>сравнивать достижения своего ребенка с достижениями других детей. Нельзя принуждать ребенка работать на «оценку». Надо чаще хвалить своих детей, даже за малейшие успехи.</a:t>
            </a:r>
          </a:p>
        </p:txBody>
      </p:sp>
    </p:spTree>
    <p:extLst>
      <p:ext uri="{BB962C8B-B14F-4D97-AF65-F5344CB8AC3E}">
        <p14:creationId xmlns:p14="http://schemas.microsoft.com/office/powerpoint/2010/main" xmlns="" val="331468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44843" y="856735"/>
            <a:ext cx="1118698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/>
              <a:t>Психологическая готовность</a:t>
            </a:r>
            <a:r>
              <a:rPr lang="ru-RU" sz="4000" b="1" i="1" dirty="0" smtClean="0"/>
              <a:t>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Это твердое желание учиться, получать знания; понимание важности и необходимости учения; проявление выраженного интереса к получению новых знаний;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Это умение слушать учителя и выполнять его задания (отнюдь не всегда интересные);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Умение общаться со сверстниками и взрослыми (ребенок легко вступает в контакт, не агрессивен, умеет находить выход из проблемных ситуаций общения, признает авторитет взрослых);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Это определенный уровень развития мышления, памяти, внимания.</a:t>
            </a:r>
            <a:endParaRPr lang="ru-RU" sz="2800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4766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199" y="560172"/>
            <a:ext cx="1087600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>
                <a:solidFill>
                  <a:srgbClr val="7030A0"/>
                </a:solidFill>
              </a:rPr>
              <a:t>Мыслительная готовность</a:t>
            </a:r>
            <a:r>
              <a:rPr lang="ru-RU" sz="4000" b="1" i="1" dirty="0" smtClean="0">
                <a:solidFill>
                  <a:srgbClr val="7030A0"/>
                </a:solidFill>
              </a:rPr>
              <a:t>: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/>
              <a:t>Наиболее важные показатели — это развитие мышления и речи.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Очень полезно учить ребенка строить несложные рассуждения, делать выводы из прочитанного, увиденного, услышанного, используя слова: «потому, что»; «если, то»; «поэтому».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FF0000"/>
                </a:solidFill>
              </a:rPr>
              <a:t>      </a:t>
            </a:r>
            <a:r>
              <a:rPr lang="ru-RU" sz="2800" dirty="0" smtClean="0"/>
              <a:t>Учить ребят задавать вопросы. Это очень полезно. Мышление всегда начинается с вопроса.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     </a:t>
            </a:r>
            <a:r>
              <a:rPr lang="ru-RU" sz="2800" dirty="0" smtClean="0"/>
              <a:t>Речь является основой, на которой строится учебный процесс. Особенно важно владение монологической речью. Для ребенка это пересказ. После чтения задайте ребенку несколько вопросов по содержанию, попросите пересказать.</a:t>
            </a:r>
          </a:p>
          <a:p>
            <a:pPr lvl="0"/>
            <a:r>
              <a:rPr lang="ru-RU" sz="2800" dirty="0" smtClean="0">
                <a:solidFill>
                  <a:srgbClr val="FF0000"/>
                </a:solidFill>
              </a:rPr>
              <a:t>    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5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15777" y="626076"/>
            <a:ext cx="1128789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Советы родителям</a:t>
            </a:r>
            <a:r>
              <a:rPr lang="ru-RU" sz="3200" b="1" dirty="0" smtClean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Развивайте настойчивость, трудолюбие ребёнка, умение доводить дело до конца.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Формируйте у него мыслительные способности, наблюдательность, пытливость, интерес к познанию окружающего. Загадывайте ребёнку загадки, составляйте их вместе с ним, проводите элементарные опыты. Пусть ребёнок рассуждает вслух.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Развитость тонкой моторики - основной показатель готовности к усвоению письма, чтения, правильной речи и интеллекта в целом: руки, голова и язык связаны одной ниточкой, и любые нарушения в этой цепи приводят к отставанию.</a:t>
            </a:r>
            <a:br>
              <a:rPr lang="ru-RU" dirty="0" smtClean="0"/>
            </a:br>
            <a:r>
              <a:rPr lang="ru-RU" dirty="0" smtClean="0"/>
              <a:t>Поэтому нормально развивающийся ребенок шести лет должен уметь и любить рисовать, лепить, вырезать ножницами, пользоваться иголкой, разными природными материалами и т. д.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По возможности не давайте ребёнку готовых ответов, заставляйте его размышлять, исследовать и ясно и точно излагать свои мысли.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Ставьте ребёнка перед проблемными ситуациями, например, предложите ему выяснить, почему вчера можно было лепить снежную бабу из снега, а сегодня нет.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Беседуйте о прочитанных книгах, попытайтесь выяснить, как ребёнок понял их содержание, сумел ли вникнуть в причинную связь событий, правильно ли оценивал поступки действующих лиц, способен ли доказать, почему одних героев он осуждает, других одобряет.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Следите за правильностью, отчетливостью произнесения звуков.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35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15777" y="626076"/>
            <a:ext cx="112878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5400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СПАИБО ЗА ВНИМАНИЕ!</a:t>
            </a:r>
            <a:endParaRPr lang="ru-RU" sz="5400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3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426</Words>
  <Application>Microsoft Office PowerPoint</Application>
  <PresentationFormat>Произвольный</PresentationFormat>
  <Paragraphs>60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AMD</dc:creator>
  <cp:lastModifiedBy>1</cp:lastModifiedBy>
  <cp:revision>12</cp:revision>
  <dcterms:created xsi:type="dcterms:W3CDTF">2013-10-02T10:05:27Z</dcterms:created>
  <dcterms:modified xsi:type="dcterms:W3CDTF">2018-02-07T19:58:47Z</dcterms:modified>
</cp:coreProperties>
</file>