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58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098C-8864-40EC-A467-836517C547CC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CC46-D95F-4173-BB15-B12A41CCB8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098C-8864-40EC-A467-836517C547CC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CC46-D95F-4173-BB15-B12A41CCB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098C-8864-40EC-A467-836517C547CC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CC46-D95F-4173-BB15-B12A41CCB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098C-8864-40EC-A467-836517C547CC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CC46-D95F-4173-BB15-B12A41CCB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098C-8864-40EC-A467-836517C547CC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CC46-D95F-4173-BB15-B12A41CCB8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098C-8864-40EC-A467-836517C547CC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CC46-D95F-4173-BB15-B12A41CCB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098C-8864-40EC-A467-836517C547CC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CC46-D95F-4173-BB15-B12A41CCB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098C-8864-40EC-A467-836517C547CC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CC46-D95F-4173-BB15-B12A41CCB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098C-8864-40EC-A467-836517C547CC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CC46-D95F-4173-BB15-B12A41CCB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098C-8864-40EC-A467-836517C547CC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CC46-D95F-4173-BB15-B12A41CCB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098C-8864-40EC-A467-836517C547CC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1DCC46-D95F-4173-BB15-B12A41CCB8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EE098C-8864-40EC-A467-836517C547CC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1DCC46-D95F-4173-BB15-B12A41CCB84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nstitution.garant.ru/act/base/10200087/" TargetMode="External"/><Relationship Id="rId2" Type="http://schemas.openxmlformats.org/officeDocument/2006/relationships/hyperlink" Target="http://docfish.ru/documents/nebolshie-korotkie-stihotvoreniya-russkih-poetov-klassikov-o-rossi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tranakontrastov.ru/kultura-i-traditsii" TargetMode="External"/><Relationship Id="rId4" Type="http://schemas.openxmlformats.org/officeDocument/2006/relationships/hyperlink" Target="https://yandex.ru/image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nstitution.garant.ru/history/ussr-rsfsr/1977/red_1977/1549448/" TargetMode="External"/><Relationship Id="rId2" Type="http://schemas.openxmlformats.org/officeDocument/2006/relationships/hyperlink" Target="http://constitution.garant.ru/history/ussr-rsfsr/1978/red_1978/183126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12 июня – День России</a:t>
            </a:r>
            <a:br>
              <a:rPr lang="ru-RU" dirty="0" smtClean="0"/>
            </a:br>
            <a:r>
              <a:rPr lang="ru-RU" dirty="0" smtClean="0"/>
              <a:t>(из истории праздника)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92696"/>
            <a:ext cx="7772400" cy="352168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   С </a:t>
            </a:r>
            <a:r>
              <a:rPr lang="ru-RU" dirty="0" smtClean="0"/>
              <a:t>течением времени самый молодой праздник Российской Федерации принял свое истинное значение. Сейчас он проникнут чувством патриотизма и гордости за свою страну. В создавшейся политической ситуации все граждане сплотились в едином порыве защищать свои интересы и сохранять избранный путь развития. Молодое поколение воспитывается на патриотических идеалах. Каждый гражданин понимает свою личную ответственность перед будущим своей страны. Все люди в едином порыве выходят на праздничные мероприятия.</a:t>
            </a:r>
          </a:p>
          <a:p>
            <a:pPr algn="just"/>
            <a:r>
              <a:rPr lang="ru-RU" smtClean="0"/>
              <a:t>   В </a:t>
            </a:r>
            <a:r>
              <a:rPr lang="ru-RU" dirty="0" smtClean="0"/>
              <a:t>современной истории День России занимает значимое место. В каждом крупном городе и небольшом населенном пункте проходят торжества на центральной площади. В Кремле Президент принимает людей, внесших весомый вклад в большее развитие страны. К этой дате приурочено вручение государственных премий Российской Федерации. Их удостаиваются люди разных профессий, работающие на благо страны.</a:t>
            </a:r>
          </a:p>
          <a:p>
            <a:endParaRPr lang="ru-RU" dirty="0"/>
          </a:p>
        </p:txBody>
      </p:sp>
      <p:pic>
        <p:nvPicPr>
          <p:cNvPr id="5" name="Рисунок 4" descr="890x675_Z5KXdO20ct402CeZXLf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789040"/>
            <a:ext cx="4173737" cy="2780928"/>
          </a:xfrm>
          <a:prstGeom prst="rect">
            <a:avLst/>
          </a:prstGeom>
        </p:spPr>
      </p:pic>
      <p:pic>
        <p:nvPicPr>
          <p:cNvPr id="6" name="Рисунок 5" descr="2819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89040"/>
            <a:ext cx="3932003" cy="2686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348880"/>
            <a:ext cx="7772400" cy="15121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День России сегодня - это праздник свободы, мира и</a:t>
            </a:r>
          </a:p>
          <a:p>
            <a:pPr algn="ctr"/>
            <a:r>
              <a:rPr lang="ru-RU" b="1" dirty="0" smtClean="0"/>
              <a:t> доброго согласия всех людей</a:t>
            </a:r>
            <a:r>
              <a:rPr lang="en-US" b="1" dirty="0" smtClean="0"/>
              <a:t>,</a:t>
            </a:r>
            <a:r>
              <a:rPr lang="ru-RU" b="1" dirty="0" smtClean="0"/>
              <a:t> живущих в нашей стране.</a:t>
            </a:r>
          </a:p>
          <a:p>
            <a:pPr algn="ctr"/>
            <a:r>
              <a:rPr lang="ru-RU" b="1" dirty="0" smtClean="0"/>
              <a:t> Этот праздник — символ национального единения и общей ответственности</a:t>
            </a:r>
          </a:p>
          <a:p>
            <a:pPr algn="ctr"/>
            <a:r>
              <a:rPr lang="ru-RU" b="1" dirty="0" smtClean="0"/>
              <a:t> за настоящее и будущее нашей Родины.</a:t>
            </a:r>
          </a:p>
          <a:p>
            <a:endParaRPr lang="ru-RU" dirty="0"/>
          </a:p>
        </p:txBody>
      </p:sp>
      <p:pic>
        <p:nvPicPr>
          <p:cNvPr id="4" name="Рисунок 3" descr="2-174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2798440" cy="2042861"/>
          </a:xfrm>
          <a:prstGeom prst="rect">
            <a:avLst/>
          </a:prstGeom>
        </p:spPr>
      </p:pic>
      <p:pic>
        <p:nvPicPr>
          <p:cNvPr id="5" name="Рисунок 4" descr="1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60648"/>
            <a:ext cx="3050594" cy="2024832"/>
          </a:xfrm>
          <a:prstGeom prst="rect">
            <a:avLst/>
          </a:prstGeom>
        </p:spPr>
      </p:pic>
      <p:pic>
        <p:nvPicPr>
          <p:cNvPr id="6" name="Рисунок 5" descr="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946494"/>
            <a:ext cx="3882008" cy="2911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docfish.ru/documents/nebolshie-korotkie-stihotvoreniya-russkih-poetov-klassikov-o-rossii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http://constitution.garant.ru/act/base/10200087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yandex.ru/images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stranakontrastov.ru/kultura-i-traditsii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Декларация о государственном суверенитете Российской Советской Федеративной Социалистической Республики от 12 июня 1990 г.</a:t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7260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Декларация</a:t>
            </a:r>
            <a:br>
              <a:rPr lang="ru-RU" b="1" dirty="0" smtClean="0"/>
            </a:br>
            <a:r>
              <a:rPr lang="ru-RU" b="1" dirty="0" smtClean="0"/>
              <a:t>о государственном суверенитете Российской Советской Федеративной Социалистической Республики</a:t>
            </a:r>
            <a:br>
              <a:rPr lang="ru-RU" b="1" dirty="0" smtClean="0"/>
            </a:br>
            <a:r>
              <a:rPr lang="ru-RU" b="1" dirty="0" smtClean="0"/>
              <a:t>от 12 июня 1990 г.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Первый Съезд народных депутатов РСФСР,</a:t>
            </a:r>
          </a:p>
          <a:p>
            <a:pPr>
              <a:buNone/>
            </a:pPr>
            <a:r>
              <a:rPr lang="ru-RU" dirty="0" smtClean="0"/>
              <a:t>- сознавая историческую ответственность за судьбу России,</a:t>
            </a:r>
          </a:p>
          <a:p>
            <a:pPr>
              <a:buNone/>
            </a:pPr>
            <a:r>
              <a:rPr lang="ru-RU" dirty="0" smtClean="0"/>
              <a:t>- свидетельствуя уважение к суверенным правам всех народов, входящих в Союз Советских Социалистических Республик,</a:t>
            </a:r>
          </a:p>
          <a:p>
            <a:pPr>
              <a:buNone/>
            </a:pPr>
            <a:r>
              <a:rPr lang="ru-RU" dirty="0" smtClean="0"/>
              <a:t>- выражая волю народов РСФСР,</a:t>
            </a:r>
          </a:p>
          <a:p>
            <a:pPr>
              <a:buNone/>
            </a:pPr>
            <a:r>
              <a:rPr lang="ru-RU" dirty="0" smtClean="0"/>
              <a:t>торжественно провозглашает государственный суверенитет Российской Советской Федеративной Социалистической Республики на всей ее территории и заявляет о решимости создать демократическое правовое государство в составе обновленного Союза ССР.</a:t>
            </a:r>
          </a:p>
          <a:p>
            <a:pPr>
              <a:buNone/>
            </a:pPr>
            <a:r>
              <a:rPr lang="ru-RU" dirty="0" smtClean="0"/>
              <a:t>1. Российская Советская Федеративная Социалистическая Республика есть суверенное государство, созданное исторически объединившимися в нем народами.</a:t>
            </a:r>
          </a:p>
          <a:p>
            <a:pPr>
              <a:buNone/>
            </a:pPr>
            <a:r>
              <a:rPr lang="ru-RU" dirty="0" smtClean="0"/>
              <a:t>2. Суверенитет РСФСР - естественное и необходимое условие существования государственности России, имеющей многовековую историю, культуру и сложившиеся традиции.</a:t>
            </a:r>
          </a:p>
          <a:p>
            <a:pPr>
              <a:buNone/>
            </a:pPr>
            <a:r>
              <a:rPr lang="ru-RU" dirty="0" smtClean="0"/>
              <a:t>3. Носителем суверенитета и источником государственной власти в РСФСР является ее многонациональный народ. Народ осуществляет государственную власть непосредственно и через представительные органы на основе Конституции РСФСР.</a:t>
            </a:r>
          </a:p>
          <a:p>
            <a:pPr>
              <a:buNone/>
            </a:pPr>
            <a:r>
              <a:rPr lang="ru-RU" dirty="0" smtClean="0"/>
              <a:t>4. Государственный суверенитет РСФСР провозглашается во имя высших целей - обеспечения каждому человеку неотъемлемого права на достойную жизнь, свободное развитие и пользование родным языком, а каждому народу - на самоопределение в избранных им национально-государственных и национально-культурных формах.</a:t>
            </a:r>
          </a:p>
          <a:p>
            <a:pPr>
              <a:buNone/>
            </a:pPr>
            <a:r>
              <a:rPr lang="ru-RU" dirty="0" smtClean="0"/>
              <a:t>5. Для обеспечения политических, экономических и правовых гарантий суверенитета РСФСР устанавливается:</a:t>
            </a:r>
          </a:p>
          <a:p>
            <a:pPr>
              <a:buNone/>
            </a:pPr>
            <a:r>
              <a:rPr lang="ru-RU" i="1" dirty="0" smtClean="0"/>
              <a:t>ГАРАНТ:</a:t>
            </a:r>
          </a:p>
          <a:p>
            <a:pPr>
              <a:buNone/>
            </a:pPr>
            <a:r>
              <a:rPr lang="ru-RU" i="1" dirty="0" smtClean="0"/>
              <a:t>Об обеспечении экономической основы суверенитета РСФСР см. </a:t>
            </a:r>
            <a:r>
              <a:rPr lang="ru-RU" i="1" dirty="0" smtClean="0"/>
              <a:t>Закон РСФСР </a:t>
            </a:r>
            <a:r>
              <a:rPr lang="ru-RU" i="1" dirty="0" smtClean="0"/>
              <a:t>от 31 октября 1990 г.</a:t>
            </a:r>
          </a:p>
          <a:p>
            <a:pPr>
              <a:buNone/>
            </a:pPr>
            <a:r>
              <a:rPr lang="ru-RU" dirty="0" smtClean="0"/>
              <a:t>полнота власти РСФСР при решении всех вопросов государственной и общественной жизни, за исключением тех, которые ею добровольно передаются в ведение Союза ССР;</a:t>
            </a:r>
          </a:p>
          <a:p>
            <a:pPr>
              <a:buNone/>
            </a:pPr>
            <a:r>
              <a:rPr lang="ru-RU" dirty="0" smtClean="0"/>
              <a:t>верховенство </a:t>
            </a:r>
            <a:r>
              <a:rPr lang="ru-RU" dirty="0" err="1" smtClean="0"/>
              <a:t>конституци</a:t>
            </a:r>
            <a:r>
              <a:rPr lang="ru-RU" dirty="0" smtClean="0"/>
              <a:t> </a:t>
            </a:r>
            <a:r>
              <a:rPr lang="ru-RU" dirty="0" smtClean="0"/>
              <a:t> РСФСР и Законов РСФСР на всей территории РСФСР; действие актов Союза ССР, вступающих в противоречие с суверенными правами РСФСР, </a:t>
            </a:r>
            <a:r>
              <a:rPr lang="ru-RU" dirty="0" smtClean="0"/>
              <a:t>приостанавливается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Республикой на своей территории. Разногласия между Республикой и Союзом разрешаются в порядке, устанавливаемом Союзным договором;</a:t>
            </a:r>
          </a:p>
          <a:p>
            <a:pPr>
              <a:buNone/>
            </a:pPr>
            <a:r>
              <a:rPr lang="ru-RU" dirty="0" smtClean="0"/>
              <a:t>исключительное право народа на владение, пользование и распоряжение национальным богатством России;</a:t>
            </a:r>
          </a:p>
          <a:p>
            <a:pPr>
              <a:buNone/>
            </a:pPr>
            <a:r>
              <a:rPr lang="ru-RU" dirty="0" smtClean="0"/>
              <a:t>полномочное представительство РСФСР в других союзных республиках и зарубежных странах;</a:t>
            </a:r>
          </a:p>
          <a:p>
            <a:pPr>
              <a:buNone/>
            </a:pPr>
            <a:r>
              <a:rPr lang="ru-RU" dirty="0" smtClean="0"/>
              <a:t>право Республики участвовать в осуществлении полномочий, переданных ею Союзу ССР.</a:t>
            </a:r>
          </a:p>
          <a:p>
            <a:pPr>
              <a:buNone/>
            </a:pPr>
            <a:r>
              <a:rPr lang="ru-RU" dirty="0" smtClean="0"/>
              <a:t>6. Российская Советская Федеративная Социалистическая Республика объединяется с другими республиками в Союз на основе Договора. РСФСР признает и уважает суверенные права союзных республик и Союза ССР.</a:t>
            </a:r>
          </a:p>
          <a:p>
            <a:pPr>
              <a:buNone/>
            </a:pPr>
            <a:r>
              <a:rPr lang="ru-RU" dirty="0" smtClean="0"/>
              <a:t>7. РСФСР сохраняет за собой право свободного выхода из СССР в порядке, устанавливаемом Союзным договором и основанным на нем законодательством.</a:t>
            </a:r>
          </a:p>
          <a:p>
            <a:pPr>
              <a:buNone/>
            </a:pPr>
            <a:r>
              <a:rPr lang="ru-RU" dirty="0" smtClean="0"/>
              <a:t>8. Территория РСФСР не может быть изменена без волеизъявления народа, выраженного путем референдума.</a:t>
            </a:r>
          </a:p>
          <a:p>
            <a:pPr>
              <a:buNone/>
            </a:pPr>
            <a:r>
              <a:rPr lang="ru-RU" dirty="0" smtClean="0"/>
              <a:t>9. Съезд народных депутатов РСФСР подтверждает необходимость существенного расширения прав автономных республик, автономных областей, автономных округов, равно как краев и областей РСФСР. Конкретные вопросы осуществления этих прав должны определяться законодательством РСФСР о национально-государственном и административно-территориальном устройстве Федерации.</a:t>
            </a:r>
          </a:p>
          <a:p>
            <a:pPr>
              <a:buNone/>
            </a:pPr>
            <a:r>
              <a:rPr lang="ru-RU" dirty="0" smtClean="0"/>
              <a:t>10. Всем гражданам и лицам без гражданства, проживающим на территории РСФСР, гарантируются права и свободы, предусмотренные </a:t>
            </a:r>
            <a:r>
              <a:rPr lang="ru-RU" dirty="0" smtClean="0">
                <a:hlinkClick r:id="rId2"/>
              </a:rPr>
              <a:t>Конституцией</a:t>
            </a:r>
            <a:r>
              <a:rPr lang="ru-RU" dirty="0" smtClean="0"/>
              <a:t> РСФСР, </a:t>
            </a:r>
            <a:r>
              <a:rPr lang="ru-RU" dirty="0" smtClean="0">
                <a:hlinkClick r:id="rId3"/>
              </a:rPr>
              <a:t>Конституцией</a:t>
            </a:r>
            <a:r>
              <a:rPr lang="ru-RU" dirty="0" smtClean="0"/>
              <a:t> СССР и общепризнанными нормами международного права.</a:t>
            </a:r>
          </a:p>
          <a:p>
            <a:pPr>
              <a:buNone/>
            </a:pPr>
            <a:r>
              <a:rPr lang="ru-RU" dirty="0" smtClean="0"/>
              <a:t>Представителям наций и народностей, проживающим в РСФСР за пределами своих национально-государственных образований или не имеющим их на территории РСФСР, обеспечиваются их законные политические, экономические, этнические и культурные права.</a:t>
            </a:r>
          </a:p>
          <a:p>
            <a:pPr>
              <a:buNone/>
            </a:pPr>
            <a:r>
              <a:rPr lang="ru-RU" dirty="0" smtClean="0"/>
              <a:t>Граждане РСФСР за пределами Республики находятся под защитой и покровительством РСФСР.</a:t>
            </a:r>
          </a:p>
          <a:p>
            <a:pPr>
              <a:buNone/>
            </a:pPr>
            <a:r>
              <a:rPr lang="ru-RU" dirty="0" smtClean="0"/>
              <a:t>11. На всей территории РСФСР устанавливается республиканское гражданство РСФСР. За каждым гражданином РСФСР сохраняется гражданство СССР.</a:t>
            </a:r>
          </a:p>
          <a:p>
            <a:pPr>
              <a:buNone/>
            </a:pPr>
            <a:r>
              <a:rPr lang="ru-RU" dirty="0" smtClean="0"/>
              <a:t>12. РСФСР гарантирует всем гражданам, политическим партиям, общественным организациям, массовым движениям и религиозным организациям, действующим в рамках </a:t>
            </a:r>
            <a:r>
              <a:rPr lang="ru-RU" dirty="0" smtClean="0">
                <a:hlinkClick r:id="rId2"/>
              </a:rPr>
              <a:t>Конституции</a:t>
            </a:r>
            <a:r>
              <a:rPr lang="ru-RU" dirty="0" smtClean="0"/>
              <a:t> РСФСР, равные правовые возможности участвовать в управлении государственными и общественными делами.</a:t>
            </a:r>
          </a:p>
          <a:p>
            <a:pPr>
              <a:buNone/>
            </a:pPr>
            <a:r>
              <a:rPr lang="ru-RU" dirty="0" smtClean="0"/>
              <a:t>13. Разделение законодательной, исполнительной и судебной властей является важнейшим принципом функционирования РСФСР как правового государства.</a:t>
            </a:r>
          </a:p>
          <a:p>
            <a:pPr>
              <a:buNone/>
            </a:pPr>
            <a:r>
              <a:rPr lang="ru-RU" dirty="0" smtClean="0"/>
              <a:t>14. РСФСР заявляет о своей приверженности общепризнанным принципам международного права и готовности жить со всеми странами и народами в мире и согласии, принимать все меры к недопущению конфронтации в международных, межреспубликанских и межнациональных отношениях, отстаивая при этом интересы народов России.</a:t>
            </a:r>
          </a:p>
          <a:p>
            <a:pPr>
              <a:buNone/>
            </a:pPr>
            <a:r>
              <a:rPr lang="ru-RU" dirty="0" smtClean="0"/>
              <a:t>15. Настоящая Декларация является основой для разработки новой Конституции РСФСР, заключения Союзного договора и совершенствования республиканского законодательства.</a:t>
            </a:r>
          </a:p>
          <a:p>
            <a:pPr fontAlgn="t">
              <a:buNone/>
            </a:pPr>
            <a:r>
              <a:rPr lang="ru-RU" dirty="0" smtClean="0"/>
              <a:t>Председатель Верховного Совета</a:t>
            </a:r>
            <a:br>
              <a:rPr lang="ru-RU" dirty="0" smtClean="0"/>
            </a:br>
            <a:r>
              <a:rPr lang="ru-RU" dirty="0" smtClean="0"/>
              <a:t>РСФСР</a:t>
            </a:r>
          </a:p>
          <a:p>
            <a:pPr fontAlgn="t">
              <a:buNone/>
            </a:pPr>
            <a:r>
              <a:rPr lang="ru-RU" dirty="0" smtClean="0"/>
              <a:t>Б.Н.Ельцин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Москва, Кремль, 12 июня 1990 года.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0" y="548680"/>
            <a:ext cx="4788024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   </a:t>
            </a:r>
            <a:r>
              <a:rPr lang="ru-RU" sz="2800" b="1" i="1" dirty="0" smtClean="0">
                <a:solidFill>
                  <a:srgbClr val="FF0000"/>
                </a:solidFill>
              </a:rPr>
              <a:t>Р</a:t>
            </a:r>
            <a:r>
              <a:rPr lang="ru-RU" sz="2800" i="1" dirty="0" smtClean="0"/>
              <a:t>одина </a:t>
            </a:r>
            <a:r>
              <a:rPr lang="ru-RU" sz="2800" i="1" dirty="0" smtClean="0"/>
              <a:t>моя милая,</a:t>
            </a:r>
            <a:br>
              <a:rPr lang="ru-RU" sz="2800" i="1" dirty="0" smtClean="0"/>
            </a:br>
            <a:r>
              <a:rPr lang="ru-RU" sz="2800" i="1" dirty="0" smtClean="0"/>
              <a:t>   </a:t>
            </a:r>
            <a:r>
              <a:rPr lang="ru-RU" sz="2800" b="1" i="1" dirty="0" smtClean="0">
                <a:solidFill>
                  <a:srgbClr val="FF0000"/>
                </a:solidFill>
              </a:rPr>
              <a:t>О</a:t>
            </a:r>
            <a:r>
              <a:rPr lang="ru-RU" sz="2800" i="1" dirty="0" smtClean="0"/>
              <a:t>тчизна </a:t>
            </a:r>
            <a:r>
              <a:rPr lang="ru-RU" sz="2800" i="1" dirty="0" smtClean="0"/>
              <a:t>моя любимая...</a:t>
            </a:r>
            <a:br>
              <a:rPr lang="ru-RU" sz="2800" i="1" dirty="0" smtClean="0"/>
            </a:br>
            <a:r>
              <a:rPr lang="ru-RU" sz="2800" i="1" dirty="0" smtClean="0"/>
              <a:t>   </a:t>
            </a:r>
            <a:r>
              <a:rPr lang="ru-RU" sz="2800" b="1" i="1" dirty="0" smtClean="0">
                <a:solidFill>
                  <a:srgbClr val="FF0000"/>
                </a:solidFill>
              </a:rPr>
              <a:t>С</a:t>
            </a:r>
            <a:r>
              <a:rPr lang="ru-RU" sz="2800" i="1" dirty="0" smtClean="0"/>
              <a:t>лавное </a:t>
            </a:r>
            <a:r>
              <a:rPr lang="ru-RU" sz="2800" i="1" dirty="0" smtClean="0"/>
              <a:t>у тебя прошлое,</a:t>
            </a:r>
            <a:br>
              <a:rPr lang="ru-RU" sz="2800" i="1" dirty="0" smtClean="0"/>
            </a:br>
            <a:r>
              <a:rPr lang="ru-RU" sz="2800" i="1" dirty="0" smtClean="0"/>
              <a:t>  </a:t>
            </a:r>
            <a:r>
              <a:rPr lang="ru-RU" sz="2800" b="1" i="1" dirty="0" smtClean="0">
                <a:solidFill>
                  <a:srgbClr val="FF0000"/>
                </a:solidFill>
              </a:rPr>
              <a:t>С</a:t>
            </a:r>
            <a:r>
              <a:rPr lang="ru-RU" sz="2800" i="1" dirty="0" smtClean="0"/>
              <a:t>ветлое </a:t>
            </a:r>
            <a:r>
              <a:rPr lang="ru-RU" sz="2800" i="1" dirty="0" smtClean="0"/>
              <a:t>впереди и хорошее!</a:t>
            </a:r>
            <a:br>
              <a:rPr lang="ru-RU" sz="2800" i="1" dirty="0" smtClean="0"/>
            </a:br>
            <a:r>
              <a:rPr lang="ru-RU" sz="2800" i="1" dirty="0" smtClean="0"/>
              <a:t>  </a:t>
            </a:r>
            <a:r>
              <a:rPr lang="ru-RU" sz="2800" b="1" i="1" dirty="0" smtClean="0">
                <a:solidFill>
                  <a:srgbClr val="FF0000"/>
                </a:solidFill>
              </a:rPr>
              <a:t>И</a:t>
            </a:r>
            <a:r>
              <a:rPr lang="ru-RU" sz="2800" i="1" dirty="0" smtClean="0"/>
              <a:t>мя </a:t>
            </a:r>
            <a:r>
              <a:rPr lang="ru-RU" sz="2800" i="1" dirty="0" smtClean="0"/>
              <a:t>полное кротости</a:t>
            </a:r>
            <a:br>
              <a:rPr lang="ru-RU" sz="2800" i="1" dirty="0" smtClean="0"/>
            </a:br>
            <a:r>
              <a:rPr lang="ru-RU" sz="2800" i="1" dirty="0" smtClean="0"/>
              <a:t>  </a:t>
            </a:r>
            <a:r>
              <a:rPr lang="ru-RU" sz="2800" b="1" i="1" dirty="0" smtClean="0">
                <a:solidFill>
                  <a:srgbClr val="FF0000"/>
                </a:solidFill>
              </a:rPr>
              <a:t>Я</a:t>
            </a:r>
            <a:r>
              <a:rPr lang="ru-RU" sz="2800" i="1" dirty="0" smtClean="0">
                <a:solidFill>
                  <a:srgbClr val="FF0000"/>
                </a:solidFill>
              </a:rPr>
              <a:t> </a:t>
            </a:r>
            <a:r>
              <a:rPr lang="ru-RU" sz="2800" i="1" dirty="0" smtClean="0"/>
              <a:t>произношу </a:t>
            </a:r>
            <a:r>
              <a:rPr lang="ru-RU" sz="2800" i="1" dirty="0" smtClean="0"/>
              <a:t>с гордостью!!!</a:t>
            </a:r>
          </a:p>
          <a:p>
            <a:pPr algn="r">
              <a:buNone/>
            </a:pPr>
            <a:r>
              <a:rPr lang="ru-RU" sz="2800" i="1" dirty="0" smtClean="0"/>
              <a:t>Денисов </a:t>
            </a:r>
            <a:r>
              <a:rPr lang="ru-RU" i="1" dirty="0" smtClean="0"/>
              <a:t>А.</a:t>
            </a:r>
            <a:endParaRPr lang="ru-RU" dirty="0"/>
          </a:p>
        </p:txBody>
      </p:sp>
      <p:pic>
        <p:nvPicPr>
          <p:cNvPr id="6" name="Содержимое 5" descr="1573245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822826" y="1700808"/>
            <a:ext cx="4277166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533400" y="1052736"/>
            <a:ext cx="4182616" cy="511256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В </a:t>
            </a:r>
            <a:r>
              <a:rPr lang="ru-RU" dirty="0" smtClean="0"/>
              <a:t>каждой стране есть ряд государственных праздников, которые обозначают основные вехи ее становления. Это общая мировая практика, призванная вызывать у людей чувство патриотизма и гордости за достижения, достигнутые за последние годы. 12 июня – </a:t>
            </a:r>
            <a:r>
              <a:rPr lang="ru-RU" dirty="0" smtClean="0"/>
              <a:t>День </a:t>
            </a:r>
            <a:r>
              <a:rPr lang="ru-RU" dirty="0" smtClean="0"/>
              <a:t>России. История праздника насчитывает немного лет, но это не уменьшает его значимости для каждого гражданина.</a:t>
            </a:r>
            <a:endParaRPr lang="ru-RU" dirty="0"/>
          </a:p>
        </p:txBody>
      </p:sp>
      <p:pic>
        <p:nvPicPr>
          <p:cNvPr id="5" name="Содержимое 4" descr="14970153518nlWc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276872"/>
            <a:ext cx="4308475" cy="2417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5112568" cy="561662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   </a:t>
            </a:r>
          </a:p>
          <a:p>
            <a:pPr algn="just"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Данная </a:t>
            </a:r>
            <a:r>
              <a:rPr lang="ru-RU" sz="2400" dirty="0" smtClean="0"/>
              <a:t>дата была взята неслучайно. Именно в этот день </a:t>
            </a:r>
            <a:r>
              <a:rPr lang="ru-RU" sz="2400" dirty="0" smtClean="0"/>
              <a:t>–</a:t>
            </a:r>
            <a:r>
              <a:rPr lang="ru-RU" sz="2400" i="1" dirty="0" smtClean="0"/>
              <a:t>12 </a:t>
            </a:r>
            <a:r>
              <a:rPr lang="ru-RU" sz="2400" i="1" dirty="0" smtClean="0"/>
              <a:t>июня 1990 года </a:t>
            </a:r>
            <a:r>
              <a:rPr lang="ru-RU" sz="2400" dirty="0" smtClean="0"/>
              <a:t>первый Съезд народных депутатов РСФСР принял Декларацию о государственном суверенитете России, в которой было провозглашено главенство Конституции России и ее законов. </a:t>
            </a:r>
            <a:r>
              <a:rPr lang="ru-RU" sz="2400" dirty="0" smtClean="0"/>
              <a:t>Суверенитет(независимость) РСФСР был признан естественным и необходимым условием существования российской государственности. Декларация провозгласила курс на создание в России правого государства, а так же утвердила принцип разделения властей.</a:t>
            </a:r>
            <a:endParaRPr lang="ru-RU" sz="2400" dirty="0"/>
          </a:p>
        </p:txBody>
      </p:sp>
      <p:pic>
        <p:nvPicPr>
          <p:cNvPr id="5" name="Picture 2" descr="http://vmurmanske.ru/serverdata/news_info/2010/03/04/535992/imgFull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276872"/>
            <a:ext cx="3672069" cy="2754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1224136"/>
          </a:xfrm>
        </p:spPr>
        <p:txBody>
          <a:bodyPr/>
          <a:lstStyle/>
          <a:p>
            <a:pPr algn="ctr"/>
            <a:r>
              <a:rPr lang="ru-RU" sz="4000" dirty="0" smtClean="0"/>
              <a:t>Декларация </a:t>
            </a:r>
            <a:r>
              <a:rPr lang="ru-RU" sz="4000" dirty="0" smtClean="0"/>
              <a:t>о государственном </a:t>
            </a:r>
            <a:r>
              <a:rPr lang="ru-RU" sz="4000" dirty="0" smtClean="0"/>
              <a:t>суверенитете РСФСР</a:t>
            </a:r>
            <a:endParaRPr lang="ru-RU" sz="4000" dirty="0"/>
          </a:p>
        </p:txBody>
      </p:sp>
      <p:pic>
        <p:nvPicPr>
          <p:cNvPr id="7" name="Содержимое 6" descr="img8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-20000" contrast="10000"/>
          </a:blip>
          <a:srcRect l="28706" t="11128" r="39596" b="9273"/>
          <a:stretch>
            <a:fillRect/>
          </a:stretch>
        </p:blipFill>
        <p:spPr>
          <a:xfrm>
            <a:off x="2627784" y="1466850"/>
            <a:ext cx="3816350" cy="5391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836712"/>
            <a:ext cx="3609600" cy="53285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Кстати, именно в этот день </a:t>
            </a:r>
            <a:r>
              <a:rPr lang="ru-RU" i="1" dirty="0" smtClean="0"/>
              <a:t>12 июня</a:t>
            </a:r>
            <a:r>
              <a:rPr lang="ru-RU" dirty="0" smtClean="0"/>
              <a:t> Россия обрела первого  Президента. 12 июня в 1991 году  состоялись первые выборы президента, на которых одержал победу Борис Николаевич Ельцин.</a:t>
            </a:r>
            <a:r>
              <a:rPr lang="ru-RU" dirty="0" smtClean="0"/>
              <a:t> Народные выборы, впервые проведенные в незнакомом формате, можно считать глобальным историческим событием и важным шагом на пути к построению измененного демократического государства.</a:t>
            </a:r>
          </a:p>
          <a:p>
            <a:endParaRPr lang="ru-RU" dirty="0"/>
          </a:p>
        </p:txBody>
      </p:sp>
      <p:pic>
        <p:nvPicPr>
          <p:cNvPr id="4" name="Рисунок 3" descr="800px-1991_CPA_6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293096"/>
            <a:ext cx="3255156" cy="2376264"/>
          </a:xfrm>
          <a:prstGeom prst="rect">
            <a:avLst/>
          </a:prstGeom>
        </p:spPr>
      </p:pic>
      <p:pic>
        <p:nvPicPr>
          <p:cNvPr id="5" name="Рисунок 4" descr="8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88640"/>
            <a:ext cx="2719928" cy="4173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88640"/>
            <a:ext cx="7772400" cy="402573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1994 году глава страны Б</a:t>
            </a:r>
            <a:r>
              <a:rPr lang="ru-RU" dirty="0" smtClean="0"/>
              <a:t>. Н. </a:t>
            </a:r>
            <a:r>
              <a:rPr lang="ru-RU" dirty="0" smtClean="0"/>
              <a:t>Ельцин подписал указ об учреждении нового государственного праздника — Дня принятия Декларации о государственном суверенитете России. Тогда же этот важный для всех россиян день стал нерабочим и граждане получили дополнительный летний выходной. </a:t>
            </a:r>
          </a:p>
          <a:p>
            <a:pPr algn="ctr"/>
            <a:r>
              <a:rPr lang="ru-RU" b="1" dirty="0" smtClean="0"/>
              <a:t>12 июня стали называть «Днём независимости России»</a:t>
            </a:r>
          </a:p>
          <a:p>
            <a:endParaRPr lang="ru-RU" dirty="0"/>
          </a:p>
        </p:txBody>
      </p:sp>
      <p:pic>
        <p:nvPicPr>
          <p:cNvPr id="6" name="Рисунок 5" descr="242617.900x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852936"/>
            <a:ext cx="5603638" cy="3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92696"/>
            <a:ext cx="8712968" cy="35216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 годовщину торжества в 1998 году Президент внес предложение, называть праздник – День России. Эта идея получила свое логическое завершение только первого февраля через четыре года. Это решение совпало с </a:t>
            </a:r>
            <a:r>
              <a:rPr lang="ru-RU" dirty="0" smtClean="0"/>
              <a:t>введением </a:t>
            </a:r>
            <a:r>
              <a:rPr lang="ru-RU" dirty="0" smtClean="0"/>
              <a:t>в действие ряда новых документов по трудовому законодательству</a:t>
            </a:r>
            <a:r>
              <a:rPr lang="ru-RU" dirty="0" smtClean="0"/>
              <a:t>.</a:t>
            </a:r>
            <a:r>
              <a:rPr lang="ru-RU" dirty="0" smtClean="0"/>
              <a:t> В очередную годовщину торжества, в 2001 году, Президент Владимир Владимирович Путин отметил важное значение Декларации о суверенитете для новой истории страны. Он также указал на главную ценность государства – своих граждан.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21021"/>
            <a:ext cx="4680520" cy="3120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836712"/>
            <a:ext cx="8218112" cy="1512168"/>
          </a:xfrm>
        </p:spPr>
        <p:txBody>
          <a:bodyPr/>
          <a:lstStyle/>
          <a:p>
            <a:pPr algn="ctr"/>
            <a:r>
              <a:rPr lang="ru-RU" dirty="0" smtClean="0"/>
              <a:t>С 1 февраля </a:t>
            </a:r>
            <a:r>
              <a:rPr lang="ru-RU" dirty="0" smtClean="0"/>
              <a:t> </a:t>
            </a:r>
            <a:r>
              <a:rPr lang="ru-RU" b="1" dirty="0" smtClean="0"/>
              <a:t>2002 года </a:t>
            </a:r>
            <a:r>
              <a:rPr lang="ru-RU" dirty="0" smtClean="0"/>
              <a:t>празднику дали другое </a:t>
            </a:r>
            <a:r>
              <a:rPr lang="ru-RU" dirty="0" smtClean="0"/>
              <a:t>название:</a:t>
            </a:r>
          </a:p>
          <a:p>
            <a:pPr algn="ctr"/>
            <a:r>
              <a:rPr lang="ru-RU" dirty="0" smtClean="0"/>
              <a:t> </a:t>
            </a:r>
            <a:r>
              <a:rPr lang="ru-RU" b="1" dirty="0" smtClean="0"/>
              <a:t>День </a:t>
            </a:r>
            <a:r>
              <a:rPr lang="ru-RU" b="1" dirty="0" smtClean="0"/>
              <a:t>России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0e2c75bacc6137e9db3a5652ef9716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413719" cy="4263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</TotalTime>
  <Words>662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12 июня – День России (из истории праздника)</vt:lpstr>
      <vt:lpstr>Слайд 2</vt:lpstr>
      <vt:lpstr>Слайд 3</vt:lpstr>
      <vt:lpstr>Слайд 4</vt:lpstr>
      <vt:lpstr>Декларация о государственном суверенитете РСФСР</vt:lpstr>
      <vt:lpstr>Слайд 6</vt:lpstr>
      <vt:lpstr>Слайд 7</vt:lpstr>
      <vt:lpstr>Слайд 8</vt:lpstr>
      <vt:lpstr>Слайд 9</vt:lpstr>
      <vt:lpstr>Слайд 10</vt:lpstr>
      <vt:lpstr>Слайд 11</vt:lpstr>
      <vt:lpstr>Источники</vt:lpstr>
      <vt:lpstr>Декларация о государственном суверенитете Российской Советской Федеративной Социалистической Республики от 12 июня 1990 г.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июня – День России (из истории праздника)</dc:title>
  <dc:creator>Надя</dc:creator>
  <cp:lastModifiedBy>Надя</cp:lastModifiedBy>
  <cp:revision>10</cp:revision>
  <dcterms:created xsi:type="dcterms:W3CDTF">2018-04-12T16:13:54Z</dcterms:created>
  <dcterms:modified xsi:type="dcterms:W3CDTF">2018-04-12T17:50:13Z</dcterms:modified>
</cp:coreProperties>
</file>