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0" r:id="rId4"/>
    <p:sldId id="261" r:id="rId5"/>
    <p:sldId id="259" r:id="rId6"/>
    <p:sldId id="264" r:id="rId7"/>
    <p:sldId id="267" r:id="rId8"/>
    <p:sldId id="268" r:id="rId9"/>
    <p:sldId id="262" r:id="rId10"/>
    <p:sldId id="265" r:id="rId11"/>
    <p:sldId id="266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5CDE74-8CE3-4576-801D-E1B316B0227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0B4013D-A9DB-4856-B3C0-1990E8B3D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4064496" cy="12310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педагог-психолог </a:t>
            </a:r>
            <a:r>
              <a:rPr lang="ru-RU" dirty="0" smtClean="0"/>
              <a:t>школы</a:t>
            </a:r>
          </a:p>
          <a:p>
            <a:r>
              <a:rPr lang="ru-RU" dirty="0" smtClean="0"/>
              <a:t>Блинкова С.А.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ОДАРЕННЫХ ДЕТЕЙ В </a:t>
            </a:r>
            <a:r>
              <a:rPr lang="ru-RU" sz="4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68" y="3933056"/>
            <a:ext cx="4130384" cy="26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9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067128" cy="525658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1600" b="1" i="1" dirty="0"/>
              <a:t>Психосоциальная </a:t>
            </a:r>
            <a:r>
              <a:rPr lang="ru-RU" sz="1600" b="1" i="1" dirty="0" smtClean="0"/>
              <a:t>чувствительность</a:t>
            </a:r>
            <a:endParaRPr lang="ru-RU" sz="1600" dirty="0"/>
          </a:p>
          <a:p>
            <a:pPr lvl="0"/>
            <a:r>
              <a:rPr lang="ru-RU" sz="1600" dirty="0"/>
              <a:t>Одаренные дети обнаруживают обострённое чувство справедливости; опережающее нравственное развитие опирается на опережающее развитие восприятия и познания. </a:t>
            </a:r>
          </a:p>
          <a:p>
            <a:pPr lvl="0"/>
            <a:r>
              <a:rPr lang="ru-RU" sz="1600" dirty="0"/>
              <a:t>Они предъявляют высокие требования к себе и окружающим. </a:t>
            </a:r>
          </a:p>
          <a:p>
            <a:pPr lvl="0"/>
            <a:r>
              <a:rPr lang="ru-RU" sz="1600" dirty="0"/>
              <a:t>Живое воображение, включение элементов игры в выполнение задач, творчество, изобретательность и богатая фантазия (воображаемые друзья, братья или сестры) весьма характерны для одаренных детей. </a:t>
            </a:r>
          </a:p>
          <a:p>
            <a:pPr lvl="0"/>
            <a:r>
              <a:rPr lang="ru-RU" sz="1600" dirty="0"/>
              <a:t>Они обладают отличным чувством юмора, любят смешные несоответствия, игру слов, шутки. </a:t>
            </a:r>
          </a:p>
          <a:p>
            <a:pPr lvl="0"/>
            <a:r>
              <a:rPr lang="ru-RU" sz="1600" dirty="0"/>
              <a:t>Им недостает эмоционального баланса, в раннем возрасте одаренные дети нетерпеливы и порывисты. </a:t>
            </a:r>
          </a:p>
          <a:p>
            <a:pPr lvl="0"/>
            <a:r>
              <a:rPr lang="ru-RU" sz="1600" dirty="0"/>
              <a:t>Порой для них характерны преувеличенные страхи и повышенная чувствительность. </a:t>
            </a:r>
          </a:p>
          <a:p>
            <a:pPr lvl="0"/>
            <a:r>
              <a:rPr lang="ru-RU" sz="1600" dirty="0"/>
              <a:t>Эгоцентризм в этом возрасте, как и у обычных детей. </a:t>
            </a:r>
          </a:p>
          <a:p>
            <a:pPr lvl="0"/>
            <a:r>
              <a:rPr lang="ru-RU" sz="1600" dirty="0"/>
              <a:t>Нередко у одаренных детей развивается негативное </a:t>
            </a:r>
            <a:r>
              <a:rPr lang="ru-RU" sz="1600" dirty="0" err="1"/>
              <a:t>самовосприятие</a:t>
            </a:r>
            <a:r>
              <a:rPr lang="ru-RU" sz="1600" dirty="0"/>
              <a:t>, возникают трудности в общении со сверстниками.</a:t>
            </a:r>
          </a:p>
          <a:p>
            <a:pPr marL="109728" indent="0">
              <a:buNone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развития одаренных детей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458" y="1588792"/>
            <a:ext cx="262320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3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800" b="1" i="1" dirty="0"/>
              <a:t>Неприязнь к школе</a:t>
            </a:r>
            <a:r>
              <a:rPr lang="ru-RU" sz="1800" i="1" dirty="0"/>
              <a:t>.</a:t>
            </a:r>
            <a:r>
              <a:rPr lang="ru-RU" sz="1800" dirty="0"/>
              <a:t> Такое отношение часто появляется оттого, что учебная программа скучна и неинтересна для одаренных детей. Нарушения в поведении могут появляться потому, что учебный план не соответствует их способностям. </a:t>
            </a:r>
          </a:p>
          <a:p>
            <a:pPr lvl="0"/>
            <a:r>
              <a:rPr lang="ru-RU" sz="1800" b="1" i="1" dirty="0"/>
              <a:t>Игровые интересы</a:t>
            </a:r>
            <a:r>
              <a:rPr lang="ru-RU" sz="1800" i="1" dirty="0"/>
              <a:t>.</a:t>
            </a:r>
            <a:r>
              <a:rPr lang="ru-RU" sz="1800" dirty="0"/>
              <a:t> Одаренным детям нравятся сложные игры и неинтересны те, которыми увлекаются их сверстники. Вследствие этого одаренный ребенок оказывается в изоляции, уходит в себя. </a:t>
            </a:r>
          </a:p>
          <a:p>
            <a:pPr lvl="0"/>
            <a:r>
              <a:rPr lang="ru-RU" sz="1800" b="1" i="1" dirty="0" err="1"/>
              <a:t>Конформность</a:t>
            </a:r>
            <a:r>
              <a:rPr lang="ru-RU" sz="1800" i="1" dirty="0"/>
              <a:t>.</a:t>
            </a:r>
            <a:r>
              <a:rPr lang="ru-RU" sz="1800" dirty="0"/>
              <a:t> Одаренные дети, отвергая стандартные требования, не склонны к конформизму, особенно если эти стандарты идут вразрез с их интересами. </a:t>
            </a:r>
          </a:p>
          <a:p>
            <a:pPr lvl="0"/>
            <a:r>
              <a:rPr lang="ru-RU" sz="1800" b="1" i="1" dirty="0"/>
              <a:t>Погружение в философские проблемы</a:t>
            </a:r>
            <a:r>
              <a:rPr lang="ru-RU" sz="1800" i="1" dirty="0"/>
              <a:t>.</a:t>
            </a:r>
            <a:r>
              <a:rPr lang="ru-RU" sz="1800" dirty="0"/>
              <a:t> Для одаренных детей характерно задумываться над такими явлениями, как смерть, загробная жизнь, религиозные верования и философские проблемы. 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/>
              <a:t>Проблемы одаренных </a:t>
            </a:r>
            <a:r>
              <a:rPr lang="ru-RU" b="1" dirty="0" smtClean="0"/>
              <a:t>детей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9018" y="476672"/>
            <a:ext cx="172132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3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b="1" i="1" dirty="0"/>
              <a:t>Несоответствие между физическим, интеллектуальным и социальным развитием</a:t>
            </a:r>
            <a:r>
              <a:rPr lang="ru-RU" sz="1800" i="1" dirty="0"/>
              <a:t>. </a:t>
            </a:r>
            <a:r>
              <a:rPr lang="ru-RU" sz="1800" dirty="0"/>
              <a:t>Одаренные дети часто предпочитают общаться с детьми старшего возраста. Из-за этого им порой трудно становиться лидерами. </a:t>
            </a:r>
          </a:p>
          <a:p>
            <a:pPr lvl="0"/>
            <a:r>
              <a:rPr lang="ru-RU" sz="1800" b="1" i="1" dirty="0"/>
              <a:t>Стремление к совершенству</a:t>
            </a:r>
            <a:r>
              <a:rPr lang="ru-RU" sz="1800" i="1" dirty="0"/>
              <a:t>.</a:t>
            </a:r>
            <a:r>
              <a:rPr lang="ru-RU" sz="1800" dirty="0"/>
              <a:t> Для одаренных детей характерна внутренняя потребность совершенства. Отсюда ощущение неудовлетворенности, собственной неадекватности и низкая самооценка. </a:t>
            </a:r>
          </a:p>
          <a:p>
            <a:pPr lvl="0"/>
            <a:r>
              <a:rPr lang="ru-RU" sz="1800" b="1" i="1" dirty="0"/>
              <a:t>Потребность во внимании взрослых</a:t>
            </a:r>
            <a:r>
              <a:rPr lang="ru-RU" sz="1800" i="1" dirty="0"/>
              <a:t>.</a:t>
            </a:r>
            <a:r>
              <a:rPr lang="ru-RU" sz="1800" dirty="0"/>
              <a:t> В силу стремления к познанию       одаренные дети нередко монополизируют внимание учителей, родителей и    других взрослых. Это вызывает трения в отношениях с другими детьми. Нередко одаренные дети нетерпимо относятся к детям, стоящим ниже их в интеллектуальном развитии. Они могут отталкивать окружающих замечаниями, выражающими презрение или нетерпение</a:t>
            </a:r>
          </a:p>
          <a:p>
            <a:pPr marL="109728" indent="0">
              <a:buNone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6" y="692696"/>
            <a:ext cx="8229600" cy="1066800"/>
          </a:xfrm>
        </p:spPr>
        <p:txBody>
          <a:bodyPr/>
          <a:lstStyle/>
          <a:p>
            <a:r>
              <a:rPr lang="ru-RU" b="1" dirty="0"/>
              <a:t>Проблемы одаренных детей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548679"/>
            <a:ext cx="1972820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5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8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9669" y="-23984"/>
            <a:ext cx="3314331" cy="24479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/>
              <a:t>   Одаренность</a:t>
            </a:r>
            <a:r>
              <a:rPr lang="ru-RU" dirty="0"/>
              <a:t> — это системное, развивающееся в течение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 людьми. </a:t>
            </a:r>
          </a:p>
          <a:p>
            <a:pPr algn="just"/>
            <a:r>
              <a:rPr lang="ru-RU" dirty="0"/>
              <a:t>   </a:t>
            </a:r>
            <a:r>
              <a:rPr lang="ru-RU" i="1" dirty="0"/>
              <a:t>Одаренный ребенок</a:t>
            </a:r>
            <a:r>
              <a:rPr lang="ru-RU" dirty="0"/>
              <a:t> —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229600" cy="1066800"/>
          </a:xfrm>
        </p:spPr>
        <p:txBody>
          <a:bodyPr/>
          <a:lstStyle/>
          <a:p>
            <a:r>
              <a:rPr lang="ru-RU" b="1" i="1" dirty="0">
                <a:effectLst/>
              </a:rPr>
              <a:t>Детская одаренность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46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Согласно определению одаренности, индивиды могут отличаться актуальными или потенциальными возможностями в интеллектуальной, академической, творческой, художественной сферах, в области общения (лидерства) и в области психомоторики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Дифференцируют </a:t>
            </a:r>
            <a:r>
              <a:rPr lang="ru-RU" dirty="0"/>
              <a:t>психомоторную, интеллектуальную, творческую, академическую, социальную и духовную одаренность.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6707088" cy="1051520"/>
          </a:xfrm>
        </p:spPr>
        <p:txBody>
          <a:bodyPr anchor="ctr">
            <a:normAutofit fontScale="90000"/>
          </a:bodyPr>
          <a:lstStyle/>
          <a:p>
            <a:r>
              <a:rPr lang="ru-RU" b="1" dirty="0">
                <a:effectLst/>
              </a:rPr>
              <a:t>Виды </a:t>
            </a:r>
            <a:r>
              <a:rPr lang="ru-RU" b="1" dirty="0" smtClean="0">
                <a:effectLst/>
              </a:rPr>
              <a:t>одаренности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6632"/>
            <a:ext cx="1533032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5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048672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ru-RU" sz="2900" b="1" dirty="0" smtClean="0"/>
              <a:t>Психомоторная одаренность </a:t>
            </a:r>
            <a:r>
              <a:rPr lang="ru-RU" sz="2900" dirty="0"/>
              <a:t>тесно </a:t>
            </a:r>
            <a:r>
              <a:rPr lang="ru-RU" sz="2900" dirty="0" smtClean="0"/>
              <a:t>связана </a:t>
            </a:r>
            <a:r>
              <a:rPr lang="ru-RU" sz="2900" dirty="0"/>
              <a:t>со скоростью, точностью и ловкостью движений, </a:t>
            </a:r>
            <a:r>
              <a:rPr lang="ru-RU" sz="2900" dirty="0" err="1"/>
              <a:t>кинестезически</a:t>
            </a:r>
            <a:r>
              <a:rPr lang="ru-RU" sz="2900" dirty="0"/>
              <a:t> – моторной и </a:t>
            </a:r>
            <a:r>
              <a:rPr lang="ru-RU" sz="2900" dirty="0" err="1"/>
              <a:t>зрительномоторной</a:t>
            </a:r>
            <a:r>
              <a:rPr lang="ru-RU" sz="2900" dirty="0"/>
              <a:t> координацией. </a:t>
            </a:r>
            <a:endParaRPr lang="ru-RU" sz="2900" dirty="0" smtClean="0"/>
          </a:p>
          <a:p>
            <a:pPr fontAlgn="base">
              <a:lnSpc>
                <a:spcPct val="120000"/>
              </a:lnSpc>
            </a:pPr>
            <a:r>
              <a:rPr lang="ru-RU" sz="2900" b="1" dirty="0"/>
              <a:t>И</a:t>
            </a:r>
            <a:r>
              <a:rPr lang="ru-RU" sz="2900" b="1" dirty="0" smtClean="0"/>
              <a:t>нтеллектуальную </a:t>
            </a:r>
            <a:r>
              <a:rPr lang="ru-RU" sz="2900" b="1" dirty="0"/>
              <a:t>одаренность </a:t>
            </a:r>
            <a:r>
              <a:rPr lang="ru-RU" sz="2900" dirty="0"/>
              <a:t>связывают с высоким уровнем интеллектуального развития. Для измерения интеллектуальной одаренности в основном используют различные варианты тестов, направленных на измерение интеллекта.</a:t>
            </a:r>
          </a:p>
          <a:p>
            <a:pPr fontAlgn="base">
              <a:lnSpc>
                <a:spcPct val="120000"/>
              </a:lnSpc>
            </a:pPr>
            <a:r>
              <a:rPr lang="ru-RU" sz="2900" b="1" dirty="0"/>
              <a:t>Академическая одаренность </a:t>
            </a:r>
            <a:r>
              <a:rPr lang="ru-RU" sz="2900" dirty="0"/>
              <a:t>определяется успешностью обучения. Для выявления детей, обладающих высокими способностями в овладении основными учебными дисциплинами (математикой, естествознанием) используют стандартные тесты достижений.</a:t>
            </a:r>
          </a:p>
          <a:p>
            <a:pPr fontAlgn="base">
              <a:lnSpc>
                <a:spcPct val="120000"/>
              </a:lnSpc>
            </a:pPr>
            <a:r>
              <a:rPr lang="ru-RU" sz="2900" b="1" dirty="0"/>
              <a:t>Социальная одаренность</a:t>
            </a:r>
            <a:r>
              <a:rPr lang="ru-RU" sz="2900" dirty="0"/>
              <a:t> рассматривается как сложное, многоаспектное явление, во многом определяющее успешность в общении. Для выявления такой одаренности используется многочисленные стандартизованные методы оценки уровня и особенностей социального </a:t>
            </a:r>
            <a:r>
              <a:rPr lang="ru-RU" sz="2900" dirty="0" smtClean="0"/>
              <a:t>развития.</a:t>
            </a:r>
            <a:endParaRPr lang="ru-RU" sz="2900" dirty="0"/>
          </a:p>
          <a:p>
            <a:pPr fontAlgn="base">
              <a:lnSpc>
                <a:spcPct val="120000"/>
              </a:lnSpc>
            </a:pPr>
            <a:r>
              <a:rPr lang="ru-RU" sz="2900" b="1" dirty="0"/>
              <a:t>Духовная одаренность </a:t>
            </a:r>
            <a:r>
              <a:rPr lang="ru-RU" sz="2900" dirty="0"/>
              <a:t>связана с высокими моральными качествами, альтруизмом. Эта важная отрасль проблематики одаренности в настоящее время мало изучена. Имеются лишь отдельные попытки использовать диагностические методы, направленные на оценку морального уровня развития.</a:t>
            </a:r>
          </a:p>
          <a:p>
            <a:pPr fontAlgn="base">
              <a:lnSpc>
                <a:spcPct val="120000"/>
              </a:lnSpc>
            </a:pPr>
            <a:r>
              <a:rPr lang="ru-RU" sz="2900" b="1" dirty="0"/>
              <a:t>Творческая одаренность </a:t>
            </a:r>
            <a:r>
              <a:rPr lang="ru-RU" sz="2900" dirty="0"/>
              <a:t>определяется теми теоретическими конструкциями, на которых базируется само понимание творчество. Помимо этих видов одаренностей Роберт </a:t>
            </a:r>
            <a:r>
              <a:rPr lang="ru-RU" sz="2900" dirty="0" err="1"/>
              <a:t>Стенберг</a:t>
            </a:r>
            <a:r>
              <a:rPr lang="ru-RU" sz="2900" dirty="0"/>
              <a:t>, психолог из Йельского университета, обсуждает «практическую одаренность», которая столь редко признается школой, что не рассматривается как одаренность вообще.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87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65616"/>
          </a:xfrm>
        </p:spPr>
        <p:txBody>
          <a:bodyPr/>
          <a:lstStyle/>
          <a:p>
            <a:pPr lvl="0"/>
            <a:r>
              <a:rPr lang="ru-RU" dirty="0" smtClean="0"/>
              <a:t>Психодиагностика</a:t>
            </a:r>
            <a:r>
              <a:rPr lang="ru-RU" dirty="0"/>
              <a:t>;</a:t>
            </a:r>
          </a:p>
          <a:p>
            <a:pPr lvl="0"/>
            <a:r>
              <a:rPr lang="ru-RU" dirty="0" err="1" smtClean="0"/>
              <a:t>Психопрофилактика</a:t>
            </a:r>
            <a:r>
              <a:rPr lang="ru-RU" dirty="0"/>
              <a:t>;</a:t>
            </a:r>
          </a:p>
          <a:p>
            <a:pPr lvl="0"/>
            <a:r>
              <a:rPr lang="ru-RU" dirty="0" err="1" smtClean="0"/>
              <a:t>Психокоррекция</a:t>
            </a:r>
            <a:r>
              <a:rPr lang="ru-RU" dirty="0" smtClean="0"/>
              <a:t> и развитие;</a:t>
            </a:r>
            <a:endParaRPr lang="ru-RU" dirty="0"/>
          </a:p>
          <a:p>
            <a:pPr lvl="0"/>
            <a:r>
              <a:rPr lang="ru-RU" dirty="0"/>
              <a:t>П</a:t>
            </a:r>
            <a:r>
              <a:rPr lang="ru-RU" dirty="0" smtClean="0"/>
              <a:t>сихологическое консультирование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</a:t>
            </a:r>
            <a:r>
              <a:rPr lang="ru-RU" dirty="0" smtClean="0"/>
              <a:t>сихологическое </a:t>
            </a:r>
            <a:r>
              <a:rPr lang="ru-RU" dirty="0"/>
              <a:t>просвещение.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63272" cy="15841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школьного психолога с одаренными детьми осуществляется по таким направлениям, как: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553688"/>
            <a:ext cx="381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7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dirty="0"/>
              <a:t>Выявление одаренных учащихся достаточно сложная многоступенчатая процедура. Один из ведущих специалистов в этой области </a:t>
            </a:r>
            <a:r>
              <a:rPr lang="ru-RU" sz="2300" dirty="0" err="1"/>
              <a:t>Щебланова</a:t>
            </a:r>
            <a:r>
              <a:rPr lang="ru-RU" sz="2300" dirty="0"/>
              <a:t> Е.И. выделяет семь диагностических этапов:</a:t>
            </a:r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2200" dirty="0"/>
              <a:t>Номинация (называние); имена кандидатов в одаренные; </a:t>
            </a:r>
            <a:endParaRPr lang="ru-RU" sz="2200" dirty="0" smtClean="0"/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2200" dirty="0" smtClean="0"/>
              <a:t>Выявление </a:t>
            </a:r>
            <a:r>
              <a:rPr lang="ru-RU" sz="2200" dirty="0"/>
              <a:t>проявлений одаренности в поведении и разных видах деятельности учащегося на основании данных наблюдений, рейтинговых шкал, ответов на анкеты и т.п.; </a:t>
            </a:r>
            <a:endParaRPr lang="ru-RU" sz="2200" dirty="0" smtClean="0"/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2200" dirty="0" smtClean="0"/>
              <a:t>Изучение </a:t>
            </a:r>
            <a:r>
              <a:rPr lang="ru-RU" sz="2200" dirty="0"/>
              <a:t>условий и истории развития учащегося в семье, его интересов, увлечений сведения о семье, о раннем развитии ребенка, о его интересах и необычных способностях с помощью опросников и интервью; </a:t>
            </a:r>
            <a:endParaRPr lang="ru-RU" sz="2200" dirty="0" smtClean="0"/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2200" dirty="0" smtClean="0"/>
              <a:t>Оценка </a:t>
            </a:r>
            <a:r>
              <a:rPr lang="ru-RU" sz="2200" dirty="0"/>
              <a:t>учащегося его сверстниками сведения о способностях, не проявляющихся в успеваемости и достижениях с помощью опросников; </a:t>
            </a:r>
            <a:endParaRPr lang="ru-RU" sz="2200" dirty="0" smtClean="0"/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2200" dirty="0" smtClean="0"/>
              <a:t>Самооценка </a:t>
            </a:r>
            <a:r>
              <a:rPr lang="ru-RU" sz="2200" dirty="0"/>
              <a:t>способностей, мотивации, интересов, успехов с помощью опросников, самоотчетов, собеседования; </a:t>
            </a:r>
            <a:endParaRPr lang="ru-RU" sz="2200" dirty="0" smtClean="0"/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2200" dirty="0" smtClean="0"/>
              <a:t>Оценка </a:t>
            </a:r>
            <a:r>
              <a:rPr lang="ru-RU" sz="2200" dirty="0"/>
              <a:t>работ (экзаменационных в </a:t>
            </a:r>
            <a:r>
              <a:rPr lang="ru-RU" sz="2200" dirty="0" err="1"/>
              <a:t>т.ч</a:t>
            </a:r>
            <a:r>
              <a:rPr lang="ru-RU" sz="2200" dirty="0"/>
              <a:t>.), достижений, школьной успеваемости; </a:t>
            </a:r>
            <a:endParaRPr lang="ru-RU" sz="2200" dirty="0" smtClean="0"/>
          </a:p>
          <a:p>
            <a:pPr marL="457200" lvl="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2200" dirty="0" smtClean="0"/>
              <a:t>Психологическое </a:t>
            </a:r>
            <a:r>
              <a:rPr lang="ru-RU" sz="2200" dirty="0"/>
              <a:t>тестирование: показатели интеллектуального (особенности абстрактного и логического мышления, математические способности, технические способности, лингвистические способности, память и т.д.) творческого и личностного развития учащегося с помощью психодиагностических </a:t>
            </a:r>
            <a:r>
              <a:rPr lang="ru-RU" sz="2200" dirty="0" smtClean="0"/>
              <a:t>тестов.</a:t>
            </a:r>
            <a:endParaRPr lang="ru-RU" sz="22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 anchor="ctr">
            <a:normAutofit fontScale="90000"/>
          </a:bodyPr>
          <a:lstStyle/>
          <a:p>
            <a:r>
              <a:rPr lang="ru-RU" sz="4000" b="1" i="1" dirty="0">
                <a:effectLst/>
              </a:rPr>
              <a:t>Диагностические</a:t>
            </a:r>
            <a:r>
              <a:rPr lang="ru-RU" sz="4400" b="1" i="1" dirty="0">
                <a:effectLst/>
              </a:rPr>
              <a:t> этапы </a:t>
            </a:r>
            <a:r>
              <a:rPr lang="ru-RU" sz="4000" b="1" i="1" dirty="0" smtClean="0">
                <a:effectLst/>
              </a:rPr>
              <a:t>одаренности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7209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8880"/>
            <a:ext cx="9036496" cy="4320480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ru-RU" sz="3400" b="1" i="1" dirty="0" smtClean="0"/>
              <a:t>Изучение </a:t>
            </a:r>
            <a:r>
              <a:rPr lang="ru-RU" sz="3400" b="1" i="1" dirty="0"/>
              <a:t>творческого мышления по методике Туник Е.Е</a:t>
            </a:r>
            <a:r>
              <a:rPr lang="ru-RU" sz="3400" b="1" i="1" dirty="0" smtClean="0"/>
              <a:t>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   Для </a:t>
            </a:r>
            <a:r>
              <a:rPr lang="ru-RU" dirty="0"/>
              <a:t>оценки творческого мышления использовались показатели</a:t>
            </a:r>
            <a:r>
              <a:rPr lang="ru-RU" dirty="0" smtClean="0"/>
              <a:t>:</a:t>
            </a:r>
          </a:p>
          <a:p>
            <a:pPr marL="109728" indent="0">
              <a:buNone/>
            </a:pPr>
            <a:endParaRPr lang="ru-RU" dirty="0"/>
          </a:p>
          <a:p>
            <a:pPr lvl="0"/>
            <a:r>
              <a:rPr lang="ru-RU" dirty="0"/>
              <a:t>Беглость (легкость, продуктивность) – этот фактор характеризует беглость творческого мышления, определяется общим числом ответов. </a:t>
            </a:r>
          </a:p>
          <a:p>
            <a:pPr lvl="0"/>
            <a:r>
              <a:rPr lang="ru-RU" dirty="0"/>
              <a:t>Гибкость – фактор характеризует гибкость мышления, способность к быстрому переключению и определяется числом классов данных ответов. </a:t>
            </a:r>
          </a:p>
          <a:p>
            <a:pPr lvl="0"/>
            <a:r>
              <a:rPr lang="ru-RU" dirty="0"/>
              <a:t>Оригинальность – фактор характеризует своеобразие мышления, необычность подхода к проблеме и определяется числом редко приводимых ответов, необычным употреблением элементов, оригинальной структурой ответа. </a:t>
            </a:r>
          </a:p>
          <a:p>
            <a:pPr lvl="0"/>
            <a:r>
              <a:rPr lang="ru-RU" dirty="0"/>
              <a:t>Точность – фактор, характеризующий стройность, логичность творческого мышления, выбор адекватного решения, соответствующего поставленной цели. </a:t>
            </a: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Диагностика  интеллектуальных и психологических особенностей одаренности подростков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1334" y="188640"/>
            <a:ext cx="1507834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3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0"/>
            <a:ext cx="1219200" cy="18211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Autofit/>
          </a:bodyPr>
          <a:lstStyle/>
          <a:p>
            <a:r>
              <a:rPr lang="ru-RU" sz="1600" b="1" dirty="0"/>
              <a:t>Изучение структуры интеллекта по тесту </a:t>
            </a:r>
            <a:r>
              <a:rPr lang="ru-RU" sz="1600" b="1" dirty="0" err="1" smtClean="0"/>
              <a:t>Р.Амтхауера</a:t>
            </a:r>
            <a:r>
              <a:rPr lang="ru-RU" sz="1600" b="1" dirty="0" smtClean="0"/>
              <a:t>. </a:t>
            </a:r>
            <a:r>
              <a:rPr lang="ru-RU" sz="1600" dirty="0" smtClean="0"/>
              <a:t>Тест </a:t>
            </a:r>
            <a:r>
              <a:rPr lang="ru-RU" sz="1600" dirty="0"/>
              <a:t>является типичным групповым интеллектуальным тестом. Общий результат обследования позволяет судить об уровне умственного развития учащихся, а успешность выполнения отдельных </a:t>
            </a:r>
            <a:r>
              <a:rPr lang="ru-RU" sz="1600" dirty="0" err="1"/>
              <a:t>субтестов</a:t>
            </a:r>
            <a:r>
              <a:rPr lang="ru-RU" sz="1600" dirty="0"/>
              <a:t> – об индивидуальной структуре интеллекта школьников. </a:t>
            </a:r>
          </a:p>
          <a:p>
            <a:r>
              <a:rPr lang="ru-RU" sz="1600" b="1" dirty="0"/>
              <a:t>Изучение личностных особенностей </a:t>
            </a:r>
            <a:r>
              <a:rPr lang="ru-RU" sz="1600" b="1" dirty="0" smtClean="0"/>
              <a:t>учащихся: </a:t>
            </a:r>
            <a:r>
              <a:rPr lang="ru-RU" sz="1600" b="1" dirty="0" err="1" smtClean="0"/>
              <a:t>Психогеометрический</a:t>
            </a:r>
            <a:r>
              <a:rPr lang="ru-RU" sz="1600" b="1" dirty="0" smtClean="0"/>
              <a:t> тест. </a:t>
            </a:r>
            <a:r>
              <a:rPr lang="ru-RU" sz="1600" dirty="0" err="1" smtClean="0"/>
              <a:t>Психогеометрический</a:t>
            </a:r>
            <a:r>
              <a:rPr lang="ru-RU" sz="1600" dirty="0" smtClean="0"/>
              <a:t> </a:t>
            </a:r>
            <a:r>
              <a:rPr lang="ru-RU" sz="1600" dirty="0"/>
              <a:t>тест позволяет определить тип личности, характеристику особенностей поведения диагностируемого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Исследование тревожности по методике </a:t>
            </a:r>
            <a:r>
              <a:rPr lang="ru-RU" sz="1600" b="1" dirty="0" err="1" smtClean="0"/>
              <a:t>Нюттена</a:t>
            </a:r>
            <a:r>
              <a:rPr lang="ru-RU" sz="1600" b="1" dirty="0" smtClean="0"/>
              <a:t>. </a:t>
            </a:r>
            <a:r>
              <a:rPr lang="ru-RU" sz="1600" dirty="0" smtClean="0"/>
              <a:t>Для </a:t>
            </a:r>
            <a:r>
              <a:rPr lang="ru-RU" sz="1600" dirty="0"/>
              <a:t>изучения потребностей и тревожности учащихся была применена методика “Незаконченные предложения” </a:t>
            </a:r>
            <a:r>
              <a:rPr lang="ru-RU" sz="1600" dirty="0" err="1" smtClean="0"/>
              <a:t>Нюттена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Исследование познавательной активности одаренных детей по методике СОНА (спонтанное описание нерегламентированной активности</a:t>
            </a:r>
            <a:r>
              <a:rPr lang="ru-RU" sz="1600" b="1" dirty="0" smtClean="0"/>
              <a:t>). </a:t>
            </a:r>
            <a:r>
              <a:rPr lang="ru-RU" sz="1600" dirty="0" smtClean="0"/>
              <a:t>Методика </a:t>
            </a:r>
            <a:r>
              <a:rPr lang="ru-RU" sz="1600" dirty="0"/>
              <a:t>представляет собой начальную формализацию обычной беседы, которая ведется с ребенком и его родителями. Ориентирована на спонтанное описание одаренным ребенком и его родителем </a:t>
            </a:r>
            <a:r>
              <a:rPr lang="ru-RU" sz="1600" dirty="0" smtClean="0"/>
              <a:t>деятельности.</a:t>
            </a: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dirty="0"/>
              <a:t>Диагностика  интеллектуальных и психологических особенностей одаренности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4659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1600" b="1" i="1" dirty="0"/>
              <a:t>Познавательное </a:t>
            </a:r>
            <a:r>
              <a:rPr lang="ru-RU" sz="1600" b="1" i="1" dirty="0" smtClean="0"/>
              <a:t>развитие</a:t>
            </a:r>
            <a:endParaRPr lang="ru-RU" sz="1600" dirty="0"/>
          </a:p>
          <a:p>
            <a:pPr lvl="0"/>
            <a:r>
              <a:rPr lang="ru-RU" sz="1600" dirty="0"/>
              <a:t>Отличаясь широтой восприятия, они остро чувствуют все происходящее в окружающем их мире и чрезвычайно любопытны в отношении того, как устроен тот или иной предмет. Они способны следить за несколькими процессами одновременно и склонны активно исследовать все окружающее. </a:t>
            </a:r>
          </a:p>
          <a:p>
            <a:pPr lvl="0"/>
            <a:r>
              <a:rPr lang="ru-RU" sz="1600" dirty="0" smtClean="0"/>
              <a:t>Отличная </a:t>
            </a:r>
            <a:r>
              <a:rPr lang="ru-RU" sz="1600" dirty="0"/>
              <a:t>память в сочетании с ранним языковым развитием и способностью к классификации и </a:t>
            </a:r>
            <a:r>
              <a:rPr lang="ru-RU" sz="1600" dirty="0" err="1"/>
              <a:t>категоризированию</a:t>
            </a:r>
            <a:r>
              <a:rPr lang="ru-RU" sz="1600" dirty="0"/>
              <a:t> помогают такому ребенку накапливать большой объем информации и интенсивно использовать ее. </a:t>
            </a:r>
          </a:p>
          <a:p>
            <a:pPr lvl="0"/>
            <a:r>
              <a:rPr lang="ru-RU" sz="1600" dirty="0"/>
              <a:t>Одаренные дети обладают большим словарным запасом, позволяющим им свободно и четко излагать. Однако ради удовольствия они часто изобретают собственные слова. </a:t>
            </a:r>
          </a:p>
          <a:p>
            <a:pPr lvl="0"/>
            <a:r>
              <a:rPr lang="ru-RU" sz="1600" dirty="0"/>
              <a:t>Наряду со способностью воспринимать смысловые неясности, сохранять высокий порог восприятия в течение длительного времени, с удовольствием заниматься сложными и даже не имеющими практического решения задачами одаренные дети не терпят, когда им навязывают готовый ответ. </a:t>
            </a:r>
          </a:p>
          <a:p>
            <a:pPr lvl="0"/>
            <a:r>
              <a:rPr lang="ru-RU" sz="1600" dirty="0"/>
              <a:t>Они отличаются продолжительным периодом концентрации внимания и большим упорством в решении той или иной задачи.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развития одаренных детей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9864" y="1052736"/>
            <a:ext cx="1224136" cy="12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5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1180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ПСИХОЛОГИЧЕСКОЕ СОПРОВОЖДЕНИЕ  ОДАРЕННЫХ ДЕТЕЙ В ШКОЛЕ</vt:lpstr>
      <vt:lpstr>Детская одаренность </vt:lpstr>
      <vt:lpstr>Виды одаренности </vt:lpstr>
      <vt:lpstr>Слайд 4</vt:lpstr>
      <vt:lpstr>Работа школьного психолога с одаренными детьми осуществляется по таким направлениям, как: </vt:lpstr>
      <vt:lpstr>Диагностические этапы одаренности</vt:lpstr>
      <vt:lpstr>Диагностика  интеллектуальных и психологических особенностей одаренности подростков</vt:lpstr>
      <vt:lpstr>Диагностика  интеллектуальных и психологических особенностей одаренности подростков</vt:lpstr>
      <vt:lpstr>Особенности развития одаренных детей</vt:lpstr>
      <vt:lpstr>Особенности развития одаренных детей</vt:lpstr>
      <vt:lpstr>Проблемы одаренных детей</vt:lpstr>
      <vt:lpstr>Проблемы одаренных детей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 ОДАРЕННЫХ ДЕТЕЙ В ШКОЛЕ</dc:title>
  <dc:creator>Сергей</dc:creator>
  <cp:lastModifiedBy>1</cp:lastModifiedBy>
  <cp:revision>8</cp:revision>
  <dcterms:created xsi:type="dcterms:W3CDTF">2017-10-30T19:23:06Z</dcterms:created>
  <dcterms:modified xsi:type="dcterms:W3CDTF">2019-11-23T23:41:44Z</dcterms:modified>
</cp:coreProperties>
</file>