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70" r:id="rId4"/>
    <p:sldId id="265" r:id="rId5"/>
    <p:sldId id="266" r:id="rId6"/>
    <p:sldId id="263" r:id="rId7"/>
    <p:sldId id="261" r:id="rId8"/>
    <p:sldId id="268" r:id="rId9"/>
    <p:sldId id="271" r:id="rId10"/>
    <p:sldId id="273" r:id="rId11"/>
    <p:sldId id="274" r:id="rId12"/>
    <p:sldId id="275" r:id="rId13"/>
    <p:sldId id="27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43" autoAdjust="0"/>
  </p:normalViewPr>
  <p:slideViewPr>
    <p:cSldViewPr>
      <p:cViewPr>
        <p:scale>
          <a:sx n="73" d="100"/>
          <a:sy n="73" d="100"/>
        </p:scale>
        <p:origin x="-128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FAB4B-B802-4AF5-8AFD-5308E9413AA3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E7762-2432-4130-B2DD-7BCEC18A1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2140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C570C-C8D1-4A3E-8A43-2FB030A9D012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3E841-0557-404A-B1D1-32B2B80AC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81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20D0-3893-4200-BBF9-0601DFCCB139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1ED32-44E6-4A74-9755-BE53088AD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1367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B4F5-D065-45FB-B826-347F9ED148CA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4350E-46F3-438F-BBBC-49B864B0DB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772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B6C41-FD91-4CF2-8C41-7743AABC645A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3C4F6-DB53-4E75-B4A2-35666DC2D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71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B4F16-F19A-4791-A351-5F4091296730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A9942-AE6A-46A0-BFA0-E751B1CC6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9994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85AEA-DF4A-4E6B-A1D6-C74424C12002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8D7B1-CD05-4704-A49E-36D8FA2C38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8671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B13B3-62E7-49F4-B8B2-674CD933BB5D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C7106-4EE3-443C-AB4A-5218AFD14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7272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8DBBC-20E3-4196-AC55-EDDA84BC3EB6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9838BA-E527-4276-8812-0F369E414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1235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F2341-EB05-43A9-8839-7ADA4EDCB846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DDDA8-82F9-44A2-97A0-402F126E90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9739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E47A-69A3-4478-BB80-933C250A521E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CA95-D48C-4236-9B45-5E59E9FD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5032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467A14-94C6-4DC4-97E8-9FF176F3A5DB}" type="datetimeFigureOut">
              <a:rPr lang="ru-RU"/>
              <a:pPr>
                <a:defRPr/>
              </a:pPr>
              <a:t>18.11.2019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C29DC1-B321-43B3-B066-8FAF834608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file:///C:\Users\&#1054;&#1076;&#1084;&#1077;&#1085;\Downloads\&#1053;&#1077;&#1080;&#1079;&#1074;&#1077;&#1089;&#1090;&#1077;&#1085;%20-%20&#1041;&#1091;&#1082;&#1074;&#1099;%20&#1088;&#1072;&#1079;&#1085;&#1099;&#1077;%20&#1087;&#1080;&#1089;&#1072;&#1090;&#1100;.mp3" TargetMode="External"/><Relationship Id="rId7" Type="http://schemas.openxmlformats.org/officeDocument/2006/relationships/image" Target="../media/image18.png"/><Relationship Id="rId2" Type="http://schemas.openxmlformats.org/officeDocument/2006/relationships/audio" Target="file:///C:\Users\&#1054;&#1076;&#1084;&#1077;&#1085;\Downloads\02%20-%20&#1042;%20&#1090;&#1088;&#1072;&#1074;&#1077;%20&#1089;&#1080;&#1076;&#1077;&#1083;%20&#1082;&#1091;&#1079;&#1085;&#1077;&#1095;&#1080;&#1082;.mp3" TargetMode="External"/><Relationship Id="rId1" Type="http://schemas.openxmlformats.org/officeDocument/2006/relationships/audio" Target="file:///C:\Users\&#1054;&#1076;&#1084;&#1077;&#1085;\Downloads\&#1086;&#1090;&#1088;&#1099;&#1074;&#1086;&#1082;%20-%20&#1071;%20&#1085;&#1072;%20&#1089;&#1086;&#1083;&#1085;&#1099;&#1096;&#1082;&#1077;%20&#1083;&#1077;&#1078;&#1091;.mp3" TargetMode="Externa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2.png"/><Relationship Id="rId5" Type="http://schemas.openxmlformats.org/officeDocument/2006/relationships/audio" Target="file:///C:\Users\&#1054;&#1076;&#1084;&#1077;&#1085;\Downloads\nukadeti.ru_-_a-mozhet-byt-vorona.mp3" TargetMode="External"/><Relationship Id="rId10" Type="http://schemas.openxmlformats.org/officeDocument/2006/relationships/image" Target="../media/image21.png"/><Relationship Id="rId4" Type="http://schemas.openxmlformats.org/officeDocument/2006/relationships/audio" Target="file:///C:\Users\&#1054;&#1076;&#1084;&#1077;&#1085;\Downloads\&#1052;&#1091;&#1083;&#1100;&#1090;&#1092;&#1080;&#1083;&#1100;&#1084;&#1099;%20&#1076;&#1077;&#1090;&#1089;&#1082;&#1080;&#1077;%20-%20&#1055;&#1086;%20&#1089;&#1077;&#1082;&#1088;&#1077;&#1090;&#1091;%20&#1074;&#1089;&#1077;&#1084;&#1091;%20&#1089;&#1074;&#1077;&#1090;&#1091;.mp3" TargetMode="External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4;&#1076;&#1084;&#1077;&#1085;\Downloads\&#1071;%20&#1083;&#1102;&#1073;&#1083;&#1102;%20&#1056;&#1086;&#1089;&#1089;&#1080;&#1102;!%20&#1051;&#1091;&#1095;&#1096;&#1080;&#1081;%20&#1082;&#1083;&#1080;&#1087;%20&#1086;%20&#1056;&#1086;&#1089;&#1089;&#1080;&#1080;!%20The%20best%20video%20about%20Russia!%20%20I%20love%20Russia!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faae382ea2853ed1bf878da50b7d9c68.jpg"/>
          <p:cNvPicPr>
            <a:picLocks noChangeAspect="1"/>
          </p:cNvPicPr>
          <p:nvPr/>
        </p:nvPicPr>
        <p:blipFill>
          <a:blip r:embed="rId3" cstate="print">
            <a:lum bright="30000"/>
          </a:blip>
          <a:stretch>
            <a:fillRect/>
          </a:stretch>
        </p:blipFill>
        <p:spPr>
          <a:xfrm>
            <a:off x="4355976" y="3188786"/>
            <a:ext cx="4608512" cy="3074741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51520" y="3068960"/>
            <a:ext cx="5112568" cy="211809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dirty="0" smtClean="0">
                <a:solidFill>
                  <a:srgbClr val="00B0F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Мастер класс </a:t>
            </a:r>
            <a:br>
              <a:rPr lang="ru-RU" dirty="0" smtClean="0">
                <a:solidFill>
                  <a:srgbClr val="00B0F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</a:br>
            <a:r>
              <a:rPr lang="ru-RU" dirty="0" smtClean="0">
                <a:solidFill>
                  <a:srgbClr val="00B0F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rPr>
              <a:t>Я люблю Россию</a:t>
            </a:r>
          </a:p>
        </p:txBody>
      </p:sp>
      <p:sp>
        <p:nvSpPr>
          <p:cNvPr id="7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76672"/>
            <a:ext cx="6400800" cy="2808312"/>
          </a:xfrm>
        </p:spPr>
        <p:txBody>
          <a:bodyPr rtlCol="0">
            <a:normAutofit fontScale="47500" lnSpcReduction="20000"/>
          </a:bodyPr>
          <a:lstStyle/>
          <a:p>
            <a:r>
              <a:rPr lang="ru-RU" dirty="0" smtClean="0"/>
              <a:t>Муниципальное бюджетное общеобразовательное учреждение «</a:t>
            </a:r>
            <a:r>
              <a:rPr lang="ru-RU" dirty="0" err="1" smtClean="0"/>
              <a:t>Кардымовская</a:t>
            </a:r>
            <a:r>
              <a:rPr lang="ru-RU" dirty="0" smtClean="0"/>
              <a:t> средняя школа имени Героя Советского Союза С.Н.Решетова» </a:t>
            </a:r>
            <a:r>
              <a:rPr lang="ru-RU" dirty="0" err="1" smtClean="0"/>
              <a:t>Кардымовский</a:t>
            </a:r>
            <a:r>
              <a:rPr lang="ru-RU" dirty="0" smtClean="0"/>
              <a:t> район Смоленской области</a:t>
            </a:r>
          </a:p>
          <a:p>
            <a:endParaRPr lang="ru-RU" dirty="0" smtClean="0"/>
          </a:p>
          <a:p>
            <a:r>
              <a:rPr lang="ru-RU" dirty="0" smtClean="0"/>
              <a:t>Муниципальный этап Всероссийского конкурса                                         «Учитель года – 2019. Воспитатель года – 2019»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Мастер класс</a:t>
            </a:r>
          </a:p>
          <a:p>
            <a:r>
              <a:rPr lang="ru-RU" dirty="0" smtClean="0"/>
              <a:t>учителя истории и обществознания: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Аношенкова</a:t>
            </a:r>
            <a:r>
              <a:rPr lang="ru-RU" dirty="0" smtClean="0"/>
              <a:t> </a:t>
            </a:r>
            <a:r>
              <a:rPr lang="ru-RU" dirty="0" err="1" smtClean="0"/>
              <a:t>Светалана</a:t>
            </a:r>
            <a:r>
              <a:rPr lang="ru-RU" dirty="0" smtClean="0"/>
              <a:t> Сергеевна,</a:t>
            </a:r>
          </a:p>
          <a:p>
            <a:r>
              <a:rPr lang="en-US" dirty="0" smtClean="0"/>
              <a:t>I </a:t>
            </a:r>
            <a:r>
              <a:rPr lang="ru-RU" dirty="0" smtClean="0"/>
              <a:t>квалификационная категория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 bwMode="auto">
          <a:xfrm>
            <a:off x="683568" y="6093296"/>
            <a:ext cx="7991872" cy="51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err="1" smtClean="0">
                <a:solidFill>
                  <a:srgbClr val="002060"/>
                </a:solidFill>
              </a:rPr>
              <a:t>пгт.Кардымово</a:t>
            </a:r>
            <a:endParaRPr lang="ru-RU" sz="2200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775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667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sz="1800" dirty="0" smtClean="0"/>
          </a:p>
          <a:p>
            <a:endParaRPr lang="ru-RU" dirty="0"/>
          </a:p>
        </p:txBody>
      </p:sp>
      <p:pic>
        <p:nvPicPr>
          <p:cNvPr id="8" name="Рисунок 7" descr="стран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667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/>
          <a:lstStyle/>
          <a:p>
            <a:r>
              <a:rPr lang="ru-RU" dirty="0" smtClean="0"/>
              <a:t>Угадай право</a:t>
            </a:r>
            <a:endParaRPr lang="ru-RU" dirty="0"/>
          </a:p>
        </p:txBody>
      </p:sp>
      <p:pic>
        <p:nvPicPr>
          <p:cNvPr id="9" name="отрывок - Я на солнышке леж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7524328" y="1700808"/>
            <a:ext cx="304800" cy="304800"/>
          </a:xfrm>
          <a:prstGeom prst="rect">
            <a:avLst/>
          </a:prstGeom>
        </p:spPr>
      </p:pic>
      <p:pic>
        <p:nvPicPr>
          <p:cNvPr id="10" name="02 - В траве сидел кузнечик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7524328" y="2204864"/>
            <a:ext cx="304800" cy="304800"/>
          </a:xfrm>
          <a:prstGeom prst="rect">
            <a:avLst/>
          </a:prstGeom>
        </p:spPr>
      </p:pic>
      <p:pic>
        <p:nvPicPr>
          <p:cNvPr id="12" name="Неизвестен - Буквы разные писать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7524328" y="2636912"/>
            <a:ext cx="304800" cy="304800"/>
          </a:xfrm>
          <a:prstGeom prst="rect">
            <a:avLst/>
          </a:prstGeom>
        </p:spPr>
      </p:pic>
      <p:pic>
        <p:nvPicPr>
          <p:cNvPr id="13" name="Мультфильмы детские - По секрету всему свету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0" cstate="print"/>
          <a:stretch>
            <a:fillRect/>
          </a:stretch>
        </p:blipFill>
        <p:spPr>
          <a:xfrm>
            <a:off x="7524328" y="2996952"/>
            <a:ext cx="304800" cy="304800"/>
          </a:xfrm>
          <a:prstGeom prst="rect">
            <a:avLst/>
          </a:prstGeom>
        </p:spPr>
      </p:pic>
      <p:pic>
        <p:nvPicPr>
          <p:cNvPr id="14" name="nukadeti.ru_-_a-mozhet-byt-vorona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1" cstate="print"/>
          <a:stretch>
            <a:fillRect/>
          </a:stretch>
        </p:blipFill>
        <p:spPr>
          <a:xfrm>
            <a:off x="7524328" y="34290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9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095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76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901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"/>
            <a:ext cx="9144000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«Ладошка»</a:t>
            </a:r>
          </a:p>
          <a:p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12" name="Рисунок 11" descr="85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196752"/>
            <a:ext cx="3470199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539552" y="3861048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Большой палец - для меня было важно и интересно…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Указательный палец – мне было трудно…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Средний палец – Я сегодня смог(</a:t>
            </a:r>
            <a:r>
              <a:rPr lang="ru-RU" sz="2400" dirty="0" err="1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ла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)…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Безымянный палец – Я узнал(а)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Мизинец - Моё предложение..</a:t>
            </a:r>
            <a:endParaRPr lang="ru-RU" sz="24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"/>
            <a:ext cx="9144000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/>
          </a:p>
          <a:p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pic>
        <p:nvPicPr>
          <p:cNvPr id="6" name="Рисунок 5" descr="emoticon-bowing-down-3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916832"/>
            <a:ext cx="6190932" cy="324036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Спасибо за внимание!!!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76672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r>
              <a:rPr lang="ru-RU" sz="3600" b="1" i="1" dirty="0" smtClean="0">
                <a:solidFill>
                  <a:schemeClr val="tx2"/>
                </a:solidFill>
              </a:rPr>
              <a:t>«Патриотическое воспитание как средство формирования активной гражданской позиции обучающихся»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Суть авторской идеи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состоит в том, чтобы посеять и вырастить в душе обучающихся семена любви к родной природе, к родному краю, к родному дому и семье, к истории и культуре страны, созданной трудами родных и близких людей, тех, кого зовут соотечественниками. Наследование нравственных ценностей родной культуры в самом нежном возрасте – это и есть самый естественный, а потому и верный способ патриотического воспитания, воспитания чувства любви к Отечеству.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1"/>
            <a:ext cx="9144000" cy="119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r>
              <a:rPr lang="ru-RU" sz="3600" b="1" i="1" dirty="0" smtClean="0">
                <a:solidFill>
                  <a:schemeClr val="tx2"/>
                </a:solidFill>
              </a:rPr>
              <a:t>Система гражданско-патриотического воспитания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3635896" y="3933056"/>
            <a:ext cx="1728192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</a:rPr>
              <a:t>ПАТРИОТ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 rot="5400000">
            <a:off x="3402459" y="2078261"/>
            <a:ext cx="2195065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Учебные занятия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 rot="1167113">
            <a:off x="1332038" y="3016516"/>
            <a:ext cx="2501952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b="1" dirty="0" err="1" smtClean="0"/>
              <a:t>С</a:t>
            </a:r>
            <a:r>
              <a:rPr lang="ru-RU" b="1" dirty="0" err="1" smtClean="0">
                <a:solidFill>
                  <a:srgbClr val="FF0000"/>
                </a:solidFill>
              </a:rPr>
              <a:t>Семья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 rot="19838276">
            <a:off x="1099418" y="5092752"/>
            <a:ext cx="2787666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Работа в школьном музее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 rot="20434383">
            <a:off x="5201895" y="3013210"/>
            <a:ext cx="2833373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Воспитательная работа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1477059">
            <a:off x="5283118" y="4942724"/>
            <a:ext cx="2817103" cy="1296144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Социальное сотрудничество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pic>
        <p:nvPicPr>
          <p:cNvPr id="23554" name="Picture 2" descr="F:\КОНКУРС МУЗЕЕВ\qGjXy5cSz_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92696"/>
            <a:ext cx="4479644" cy="2519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F:\КОНКУРС МУЗЕЕВ\ThxjLM22eX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2185" y="692696"/>
            <a:ext cx="4180295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F:\КОНКУРС МУЗЕЕВ\HKrcUafnHCc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212976"/>
            <a:ext cx="4687844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9" name="Picture 7" descr="F:\грамоты музей\IMGP33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284984"/>
            <a:ext cx="4032448" cy="26998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3691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pic>
        <p:nvPicPr>
          <p:cNvPr id="24579" name="Picture 3" descr="F:\грамоты музей\IMGP33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3888432" cy="29163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MGP169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16016" y="3861048"/>
            <a:ext cx="2638425" cy="1971675"/>
          </a:xfrm>
          <a:prstGeom prst="rect">
            <a:avLst/>
          </a:prstGeom>
        </p:spPr>
      </p:pic>
      <p:pic>
        <p:nvPicPr>
          <p:cNvPr id="13" name="Рисунок 12" descr="P210612_1246[02]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44208" y="4653136"/>
            <a:ext cx="2390775" cy="1790700"/>
          </a:xfrm>
          <a:prstGeom prst="rect">
            <a:avLst/>
          </a:prstGeom>
        </p:spPr>
      </p:pic>
      <p:pic>
        <p:nvPicPr>
          <p:cNvPr id="14" name="Рисунок 13" descr="P4120032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95536" y="3068960"/>
            <a:ext cx="4419600" cy="33144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5" descr="F:\КОНКУРС МУЗЕЕВ\h-57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5893" y="3429000"/>
            <a:ext cx="4008107" cy="3006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0eb46d414512e532e61f81199105d8e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47864" y="2204864"/>
            <a:ext cx="2505721" cy="44526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IMGP1692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5536" y="620688"/>
            <a:ext cx="4104456" cy="25202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algn="r">
              <a:buNone/>
            </a:pPr>
            <a:r>
              <a:rPr lang="ru-RU" dirty="0" smtClean="0"/>
              <a:t>Как воспитать гражданина?</a:t>
            </a:r>
            <a:endParaRPr lang="ru-RU" dirty="0"/>
          </a:p>
        </p:txBody>
      </p:sp>
      <p:pic>
        <p:nvPicPr>
          <p:cNvPr id="4" name="Рисунок 3" descr="cover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1556792"/>
            <a:ext cx="3379889" cy="4357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Я люблю Россию! Лучший клип о России! The best video about Russia!  I love Russia!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570738" cy="6320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667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Мудрые мысли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Нет места милее родного …». (Цицерон)</a:t>
            </a:r>
          </a:p>
          <a:p>
            <a:pPr lvl="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«Ребенок учится тому, что видит у себя в дому. Родители — … ….». (Себастьян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Брант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0"/>
            <a:r>
              <a:rPr lang="ru-RU" sz="2800" dirty="0" smtClean="0"/>
              <a:t>Нет в мире краше …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/>
              <a:t>Тот герой, кто …...</a:t>
            </a:r>
          </a:p>
          <a:p>
            <a:r>
              <a:rPr lang="ru-RU" sz="2800" dirty="0" smtClean="0"/>
              <a:t>Человек без Родины, что семья без ….</a:t>
            </a:r>
          </a:p>
          <a:p>
            <a:r>
              <a:rPr lang="ru-RU" sz="2800" dirty="0" smtClean="0"/>
              <a:t>Чужбина – калина, родина – ….</a:t>
            </a:r>
          </a:p>
          <a:p>
            <a:r>
              <a:rPr lang="ru-RU" sz="2800" dirty="0" smtClean="0"/>
              <a:t>Родину, как и родителей, на чужбине ...</a:t>
            </a:r>
          </a:p>
          <a:p>
            <a:pPr lvl="0">
              <a:buNone/>
            </a:pPr>
            <a:endParaRPr lang="ru-RU" sz="18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0" y="404664"/>
            <a:ext cx="9144000" cy="993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endParaRPr lang="ru-RU" sz="3600" dirty="0" smtClean="0">
              <a:solidFill>
                <a:srgbClr val="00B0F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3600" dirty="0" smtClean="0"/>
              <a:t> </a:t>
            </a:r>
            <a:endParaRPr lang="ru-RU" sz="3600" dirty="0" smtClean="0">
              <a:solidFill>
                <a:schemeClr val="tx2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7667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endParaRPr lang="ru-RU" sz="1800" dirty="0" smtClean="0"/>
          </a:p>
          <a:p>
            <a:endParaRPr lang="ru-RU" dirty="0"/>
          </a:p>
        </p:txBody>
      </p:sp>
      <p:pic>
        <p:nvPicPr>
          <p:cNvPr id="6" name="Рисунок 5" descr="370871-svetik_1920x12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196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оссия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Россия3</Template>
  <TotalTime>829</TotalTime>
  <Words>183</Words>
  <Application>Microsoft Office PowerPoint</Application>
  <PresentationFormat>Экран (4:3)</PresentationFormat>
  <Paragraphs>93</Paragraphs>
  <Slides>13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Россия3</vt:lpstr>
      <vt:lpstr>Мастер класс  Я люблю Россию</vt:lpstr>
      <vt:lpstr>Слайд 2</vt:lpstr>
      <vt:lpstr>Слайд 3</vt:lpstr>
      <vt:lpstr>Слайд 4</vt:lpstr>
      <vt:lpstr>Слайд 5</vt:lpstr>
      <vt:lpstr>Слайд 6</vt:lpstr>
      <vt:lpstr>Слайд 7</vt:lpstr>
      <vt:lpstr>Мудрые мысли</vt:lpstr>
      <vt:lpstr>Слайд 9</vt:lpstr>
      <vt:lpstr>Слайд 10</vt:lpstr>
      <vt:lpstr>Угадай право</vt:lpstr>
      <vt:lpstr>Слайд 12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Orla Maplen</dc:creator>
  <cp:lastModifiedBy>school</cp:lastModifiedBy>
  <cp:revision>87</cp:revision>
  <dcterms:created xsi:type="dcterms:W3CDTF">2017-04-13T11:18:25Z</dcterms:created>
  <dcterms:modified xsi:type="dcterms:W3CDTF">2019-11-18T08:34:12Z</dcterms:modified>
</cp:coreProperties>
</file>