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6" r:id="rId15"/>
    <p:sldId id="287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3" r:id="rId24"/>
    <p:sldId id="281" r:id="rId25"/>
    <p:sldId id="282" r:id="rId26"/>
    <p:sldId id="284" r:id="rId27"/>
    <p:sldId id="288" r:id="rId28"/>
    <p:sldId id="285" r:id="rId29"/>
    <p:sldId id="286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300" r:id="rId39"/>
    <p:sldId id="298" r:id="rId40"/>
    <p:sldId id="299" r:id="rId41"/>
    <p:sldId id="312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4" r:id="rId53"/>
    <p:sldId id="315" r:id="rId54"/>
    <p:sldId id="324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5" r:id="rId64"/>
  </p:sldIdLst>
  <p:sldSz cx="9144000" cy="6858000" type="screen4x3"/>
  <p:notesSz cx="6858000" cy="9144000"/>
  <p:custDataLst>
    <p:tags r:id="rId6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A83"/>
    <a:srgbClr val="1F08C6"/>
    <a:srgbClr val="1508C4"/>
    <a:srgbClr val="002E8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Игра проведена на недели биологии в школе</a:t>
            </a:r>
            <a:r>
              <a:rPr lang="ru-RU" baseline="0" dirty="0" smtClean="0"/>
              <a:t> для учащихся 7-8 классов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1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 cstate="print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6" name="Svoya_igra_-_Zastavka_2013.wav"/>
          </p:stSnd>
        </p:sndAc>
      </p:transition>
    </mc:Choice>
    <mc:Fallback>
      <p:transition spd="slow">
        <p:sndAc>
          <p:stSnd>
            <p:snd r:embed="rId1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6" name="Svoya_igra_-_Kot_v_Meshke.wav"/>
          </p:stSnd>
        </p:sndAc>
      </p:transition>
    </mc:Choice>
    <mc:Fallback>
      <p:transition spd="slow">
        <p:sndAc>
          <p:stSnd>
            <p:snd r:embed="rId1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1.wav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1.wav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1.wav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1.wav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1.wa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1.wav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1.wav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1.wav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1.wav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1.wav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get-tune.net/?a=music&amp;q=%F1%E2%EE%FF+%E8%E3%F0%E0+%E7%E0%F1%F2%E0%E2%EA%E0" TargetMode="External"/><Relationship Id="rId7" Type="http://schemas.openxmlformats.org/officeDocument/2006/relationships/hyperlink" Target="http://ru.wikipedia.org/wiki/%D0%A1%D0%B2%D0%BE%D1%8F_%D0%B8%D0%B3%D1%80%D0%B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etsepty-s-foto.ru/uploads/taginator/Jul-2013/kot-v-meshke-foto.jpg" TargetMode="External"/><Relationship Id="rId5" Type="http://schemas.openxmlformats.org/officeDocument/2006/relationships/hyperlink" Target="http://ipadmania.org/wp-content/uploads/svoyaig1.jpg" TargetMode="External"/><Relationship Id="rId4" Type="http://schemas.openxmlformats.org/officeDocument/2006/relationships/hyperlink" Target="http://s004.radikal.ru/i206/1104/46/67c84dab6e2e.gi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0.xml"/><Relationship Id="rId18" Type="http://schemas.openxmlformats.org/officeDocument/2006/relationships/slide" Target="slide41.xml"/><Relationship Id="rId26" Type="http://schemas.openxmlformats.org/officeDocument/2006/relationships/slide" Target="slide59.xml"/><Relationship Id="rId3" Type="http://schemas.openxmlformats.org/officeDocument/2006/relationships/slide" Target="slide8.xml"/><Relationship Id="rId21" Type="http://schemas.openxmlformats.org/officeDocument/2006/relationships/slide" Target="slide48.xml"/><Relationship Id="rId7" Type="http://schemas.openxmlformats.org/officeDocument/2006/relationships/slide" Target="slide17.xml"/><Relationship Id="rId12" Type="http://schemas.openxmlformats.org/officeDocument/2006/relationships/slide" Target="slide28.xml"/><Relationship Id="rId17" Type="http://schemas.openxmlformats.org/officeDocument/2006/relationships/slide" Target="slide38.xml"/><Relationship Id="rId25" Type="http://schemas.openxmlformats.org/officeDocument/2006/relationships/slide" Target="slide57.xml"/><Relationship Id="rId2" Type="http://schemas.openxmlformats.org/officeDocument/2006/relationships/notesSlide" Target="../notesSlides/notesSlide2.xml"/><Relationship Id="rId16" Type="http://schemas.openxmlformats.org/officeDocument/2006/relationships/slide" Target="slide36.xml"/><Relationship Id="rId20" Type="http://schemas.openxmlformats.org/officeDocument/2006/relationships/slide" Target="slide4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11" Type="http://schemas.openxmlformats.org/officeDocument/2006/relationships/slide" Target="slide26.xml"/><Relationship Id="rId24" Type="http://schemas.openxmlformats.org/officeDocument/2006/relationships/slide" Target="slide54.xml"/><Relationship Id="rId5" Type="http://schemas.openxmlformats.org/officeDocument/2006/relationships/slide" Target="slide12.xml"/><Relationship Id="rId15" Type="http://schemas.openxmlformats.org/officeDocument/2006/relationships/slide" Target="slide34.xml"/><Relationship Id="rId23" Type="http://schemas.openxmlformats.org/officeDocument/2006/relationships/slide" Target="slide52.xml"/><Relationship Id="rId28" Type="http://schemas.openxmlformats.org/officeDocument/2006/relationships/image" Target="../media/image10.png"/><Relationship Id="rId10" Type="http://schemas.openxmlformats.org/officeDocument/2006/relationships/slide" Target="slide23.xml"/><Relationship Id="rId19" Type="http://schemas.openxmlformats.org/officeDocument/2006/relationships/slide" Target="slide44.xml"/><Relationship Id="rId4" Type="http://schemas.openxmlformats.org/officeDocument/2006/relationships/slide" Target="slide10.xml"/><Relationship Id="rId9" Type="http://schemas.openxmlformats.org/officeDocument/2006/relationships/slide" Target="slide21.xml"/><Relationship Id="rId14" Type="http://schemas.openxmlformats.org/officeDocument/2006/relationships/slide" Target="slide32.xml"/><Relationship Id="rId22" Type="http://schemas.openxmlformats.org/officeDocument/2006/relationships/slide" Target="slide50.xml"/><Relationship Id="rId27" Type="http://schemas.openxmlformats.org/officeDocument/2006/relationships/slide" Target="slide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1.wa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259632" y="3789040"/>
            <a:ext cx="4464497" cy="187220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Внеклассное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мероприятие по биологии для учащихся 7-9 классов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Zastavka_2013.wav"/>
          </p:stSnd>
        </p:sndAc>
      </p:transition>
    </mc:Choice>
    <mc:Fallback>
      <p:transition spd="slow">
        <p:sndAc>
          <p:stSnd>
            <p:snd r:embed="rId3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В первой половине 17 века русский посол передал монгольскому хану от царя Михаила  Федоровича сто соболей. Монгольский хан в ответ передал русскому царю четыре пуда сухих листьев, на что царь обиделся: он дарит соболей, а в замен получает сухие листья, хан понял свою ошибку и отправил в Москву своего мастера с </a:t>
            </a:r>
            <a:r>
              <a:rPr lang="ru-RU" dirty="0" smtClean="0"/>
              <a:t>подарком. О </a:t>
            </a:r>
            <a:r>
              <a:rPr lang="ru-RU" dirty="0"/>
              <a:t>каких листьях идет речь?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4664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Ботаника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5400" dirty="0"/>
              <a:t>О чае.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4664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Ботаника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203551" cy="279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09" y="1343427"/>
            <a:ext cx="4077242" cy="271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Этот путешественник совершил великое открытие, которое потрясло весь мир. Со вторым открытием люди борются до сих пор во всем мире. Вопрос: назовите имя этого путешественника и два открытия, о которых знает весь мир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4664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Ботаника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84785"/>
            <a:ext cx="7992888" cy="194421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Колумб является первооткрывателем нового материка, но именно с его экспедицией в Европу был завезен табак. С курением люди борются по сей день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4664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Ботаника</a:t>
            </a:r>
          </a:p>
        </p:txBody>
      </p:sp>
      <p:pic>
        <p:nvPicPr>
          <p:cNvPr id="11266" name="Picture 2" descr="http://www.newswe.com/Johnie/470/15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429000"/>
            <a:ext cx="4493191" cy="3064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302" y="3140968"/>
            <a:ext cx="3008154" cy="212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Многие народы, живущие на территории России, почитали это дерево, как священное. По якутским поверьям, на ветвях этого дерева живёт Хозяйка Земли. А </a:t>
            </a:r>
            <a:r>
              <a:rPr lang="ru-RU" dirty="0" smtClean="0"/>
              <a:t>вот, что </a:t>
            </a:r>
            <a:r>
              <a:rPr lang="ru-RU" dirty="0"/>
              <a:t>поётся в русской песне об этом дереве:</a:t>
            </a:r>
          </a:p>
          <a:p>
            <a:r>
              <a:rPr lang="ru-RU" dirty="0"/>
              <a:t>Первое дело- мир освещать,</a:t>
            </a:r>
          </a:p>
          <a:p>
            <a:r>
              <a:rPr lang="ru-RU" dirty="0"/>
              <a:t>Второе дело- скрип утешать,</a:t>
            </a:r>
          </a:p>
          <a:p>
            <a:r>
              <a:rPr lang="ru-RU" dirty="0"/>
              <a:t>Третье дело - больных </a:t>
            </a:r>
            <a:r>
              <a:rPr lang="ru-RU" dirty="0" smtClean="0"/>
              <a:t>исцелять,</a:t>
            </a:r>
          </a:p>
          <a:p>
            <a:r>
              <a:rPr lang="ru-RU" dirty="0" smtClean="0"/>
              <a:t>Четвёртое </a:t>
            </a:r>
            <a:r>
              <a:rPr lang="ru-RU" dirty="0"/>
              <a:t>дело- чистоту соблюдать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/>
              <a:t>Что это за дерево? Объясните, о чём говорится в песне.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4664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Ботаника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853136"/>
          </a:xfrm>
        </p:spPr>
        <p:txBody>
          <a:bodyPr>
            <a:normAutofit lnSpcReduction="10000"/>
          </a:bodyPr>
          <a:lstStyle/>
          <a:p>
            <a:r>
              <a:rPr lang="ru-RU" sz="2800" b="1" dirty="0"/>
              <a:t>Берёза. </a:t>
            </a:r>
            <a:endParaRPr lang="ru-RU" sz="2800" b="1" dirty="0" smtClean="0"/>
          </a:p>
          <a:p>
            <a:r>
              <a:rPr lang="ru-RU" sz="2800" dirty="0" smtClean="0"/>
              <a:t>Люди </a:t>
            </a:r>
            <a:r>
              <a:rPr lang="ru-RU" sz="2800" dirty="0"/>
              <a:t>освещали дома берёзовыми лучинками; дёгтем из берёзовой коры смазывали оси колёс, чтобы не скрипели; от болезней почек, печени  и лёгких помогает отвар берёзовых почек; полы мыли да парились берёзовыми вениками.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04664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Ботаника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44" y="1556792"/>
            <a:ext cx="3244100" cy="432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5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«Больных мучили сильные, нестерпимые боли, так что они громко жаловались, скрежетали зубами и кричали…  Невидимый, скрытый под кожей огонь отделял мясо от костей и пожирал его»,- так писал старинный летописец о неизвестной болезни, называемой потом «злыми корчами», «антоновым огнём». Замечено было, что болезнь начиналась после употребления  хлебобулочных изделий. Что вызывало эту болезнь?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Хлеб</a:t>
            </a:r>
            <a:r>
              <a:rPr lang="ru-RU" dirty="0"/>
              <a:t>, который пекли из муки со спорами спорыньи.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76872"/>
            <a:ext cx="3259664" cy="35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39"/>
            <a:ext cx="3581301" cy="268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Кто раньше появляется весной - летучие мыши или летучие насекомые.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0040" y="620688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Зоология </a:t>
            </a:r>
          </a:p>
        </p:txBody>
      </p:sp>
    </p:spTree>
    <p:extLst>
      <p:ext uri="{BB962C8B-B14F-4D97-AF65-F5344CB8AC3E}">
        <p14:creationId xmlns=""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268760"/>
            <a:ext cx="8229600" cy="47525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Ботаника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86" t="11489" r="21440" b="20804"/>
          <a:stretch/>
        </p:blipFill>
        <p:spPr bwMode="auto">
          <a:xfrm>
            <a:off x="2627784" y="2276872"/>
            <a:ext cx="3971926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79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Летучие мыши появляются после вылета насекомых, которыми они питаются.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0040" y="620688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Зоология 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56992"/>
            <a:ext cx="42312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Почему лоси могут бегать по таким болотам, где любое другое животное такого же веса неминуемо увязнет?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0040" y="620688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Зоология </a:t>
            </a:r>
          </a:p>
        </p:txBody>
      </p:sp>
    </p:spTree>
    <p:extLst>
      <p:ext uri="{BB962C8B-B14F-4D97-AF65-F5344CB8AC3E}">
        <p14:creationId xmlns=""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00201"/>
            <a:ext cx="8075240" cy="254888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Они имеют по два копыта на каждой ноге, между которыми натянута перепонка. Во время бега копыта раздваиваются, перепонка натягивается, давление тела животного распределяется на сравнительно большую площадь опоры и лось не вязнет.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0040" y="620688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Зоология 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3056"/>
            <a:ext cx="4153644" cy="276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b="1" dirty="0" smtClean="0"/>
              <a:t>Афанасий Фет — Бабочка: </a:t>
            </a:r>
          </a:p>
          <a:p>
            <a:r>
              <a:rPr lang="ru-RU" dirty="0" smtClean="0"/>
              <a:t>Ты прав. Одним воздушным очертаньем</a:t>
            </a:r>
            <a:br>
              <a:rPr lang="ru-RU" dirty="0" smtClean="0"/>
            </a:br>
            <a:r>
              <a:rPr lang="ru-RU" dirty="0" smtClean="0"/>
              <a:t>Я так мила.</a:t>
            </a:r>
            <a:br>
              <a:rPr lang="ru-RU" dirty="0" smtClean="0"/>
            </a:br>
            <a:r>
              <a:rPr lang="ru-RU" dirty="0" smtClean="0"/>
              <a:t>Весь бархат мой с его живым миганьем —      Лишь два крыла.</a:t>
            </a:r>
          </a:p>
          <a:p>
            <a:pPr>
              <a:buNone/>
            </a:pPr>
            <a:r>
              <a:rPr lang="ru-RU" dirty="0" smtClean="0"/>
              <a:t>    Не спрашивай: откуда появилась?</a:t>
            </a:r>
            <a:br>
              <a:rPr lang="ru-RU" dirty="0" smtClean="0"/>
            </a:br>
            <a:r>
              <a:rPr lang="ru-RU" dirty="0" smtClean="0"/>
              <a:t>Куда спешу?</a:t>
            </a:r>
            <a:br>
              <a:rPr lang="ru-RU" dirty="0" smtClean="0"/>
            </a:br>
            <a:r>
              <a:rPr lang="ru-RU" dirty="0" smtClean="0"/>
              <a:t>Здесь на цветок я легкий опустилась</a:t>
            </a:r>
            <a:br>
              <a:rPr lang="ru-RU" dirty="0" smtClean="0"/>
            </a:br>
            <a:r>
              <a:rPr lang="ru-RU" dirty="0" smtClean="0"/>
              <a:t>И вот — дышу.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(Найди биологическую ошибку в стихотворении)</a:t>
            </a:r>
          </a:p>
          <a:p>
            <a:pPr indent="0">
              <a:spcAft>
                <a:spcPts val="0"/>
              </a:spcAft>
              <a:buNone/>
            </a:pP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0040" y="620688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Зоология </a:t>
            </a:r>
          </a:p>
        </p:txBody>
      </p:sp>
    </p:spTree>
    <p:extLst>
      <p:ext uri="{BB962C8B-B14F-4D97-AF65-F5344CB8AC3E}">
        <p14:creationId xmlns=""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0040" y="620688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Зоология 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24944"/>
            <a:ext cx="3447026" cy="327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 Чешуекрылых не два, а четыре крыла.</a:t>
            </a:r>
          </a:p>
        </p:txBody>
      </p:sp>
    </p:spTree>
    <p:extLst>
      <p:ext uri="{BB962C8B-B14F-4D97-AF65-F5344CB8AC3E}">
        <p14:creationId xmlns=""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 латинском языке название этого насекомого  «Сверчок- крот». Чего оно только не умеет: и землю копает, и бегает, и прыгает, и плавает, и летает, и даже поёт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</a:t>
            </a:r>
            <a:r>
              <a:rPr lang="ru-RU" dirty="0"/>
              <a:t>Кто </a:t>
            </a:r>
            <a:r>
              <a:rPr lang="ru-RU" dirty="0" smtClean="0"/>
              <a:t>же это</a:t>
            </a:r>
            <a:r>
              <a:rPr lang="ru-RU" dirty="0"/>
              <a:t>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0040" y="620688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Зоология </a:t>
            </a:r>
          </a:p>
        </p:txBody>
      </p:sp>
    </p:spTree>
    <p:extLst>
      <p:ext uri="{BB962C8B-B14F-4D97-AF65-F5344CB8AC3E}">
        <p14:creationId xmlns=""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Медведка</a:t>
            </a:r>
            <a:r>
              <a:rPr lang="ru-RU" b="1" dirty="0" smtClean="0"/>
              <a:t>.</a:t>
            </a:r>
          </a:p>
          <a:p>
            <a:endParaRPr lang="ru-RU" b="1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0040" y="620688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Зоология 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708" y="2420888"/>
            <a:ext cx="48387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5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. </a:t>
            </a:r>
            <a:r>
              <a:rPr lang="ru-RU" dirty="0" smtClean="0"/>
              <a:t>Мы иногда в шутку употребляем выражение: «Я покажу тебе, где раки зимуют!».</a:t>
            </a:r>
          </a:p>
          <a:p>
            <a:r>
              <a:rPr lang="ru-RU" dirty="0" smtClean="0"/>
              <a:t> А где зимуют раки?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0040" y="620688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Зоология </a:t>
            </a:r>
          </a:p>
        </p:txBody>
      </p:sp>
    </p:spTree>
    <p:extLst>
      <p:ext uri="{BB962C8B-B14F-4D97-AF65-F5344CB8AC3E}">
        <p14:creationId xmlns=""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4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233285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Раки зимуют либо в естественных подводных береговых норах, либо вырывают такие норы сами. Находясь в норе, рак, высунув клешню, схватывает проплывающую мимо рыбёшку или другое мелкое животное.    </a:t>
            </a:r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0040" y="620688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Зоология </a:t>
            </a:r>
          </a:p>
        </p:txBody>
      </p:sp>
      <p:pic>
        <p:nvPicPr>
          <p:cNvPr id="11" name="Рисунок 10" descr="ра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3717032"/>
            <a:ext cx="3986784" cy="274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</a:t>
            </a:r>
            <a:r>
              <a:rPr lang="ru-RU" dirty="0" smtClean="0"/>
              <a:t> 2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26876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Зоология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731" b="13731"/>
          <a:stretch>
            <a:fillRect/>
          </a:stretch>
        </p:blipFill>
        <p:spPr bwMode="auto">
          <a:xfrm>
            <a:off x="2123728" y="2348880"/>
            <a:ext cx="4896544" cy="266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169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средние века существовала казнь « под колокол». Кто был палачом?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Картинки по запросу колоко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12976"/>
            <a:ext cx="3877392" cy="25802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6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Гул колокола мучил и медленно убивал человека, помещённого под колокол. Предельная норма для громких звуков- 80 </a:t>
            </a:r>
            <a:r>
              <a:rPr lang="ru-RU" dirty="0" smtClean="0"/>
              <a:t>децибел, </a:t>
            </a:r>
            <a:r>
              <a:rPr lang="ru-RU" dirty="0"/>
              <a:t>звук в 130 </a:t>
            </a:r>
            <a:r>
              <a:rPr lang="ru-RU" dirty="0" smtClean="0"/>
              <a:t>децибел </a:t>
            </a:r>
            <a:r>
              <a:rPr lang="ru-RU" dirty="0"/>
              <a:t>вызывает болевые ощущения, а в150 </a:t>
            </a:r>
            <a:r>
              <a:rPr lang="ru-RU" dirty="0" smtClean="0"/>
              <a:t>децибел </a:t>
            </a:r>
            <a:r>
              <a:rPr lang="ru-RU" dirty="0"/>
              <a:t>- непереносим.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С биологической точки зрения уборка </a:t>
            </a:r>
            <a:r>
              <a:rPr lang="ru-RU" dirty="0" err="1"/>
              <a:t>опада</a:t>
            </a:r>
            <a:r>
              <a:rPr lang="ru-RU" dirty="0"/>
              <a:t> осенью не рекомендуется - </a:t>
            </a:r>
            <a:r>
              <a:rPr lang="ru-RU" dirty="0" err="1"/>
              <a:t>опад</a:t>
            </a:r>
            <a:r>
              <a:rPr lang="ru-RU" dirty="0"/>
              <a:t> необходим для нормального функционирования почв. Однако в промышленных городах уборку </a:t>
            </a:r>
            <a:r>
              <a:rPr lang="ru-RU" dirty="0" err="1"/>
              <a:t>опада</a:t>
            </a:r>
            <a:r>
              <a:rPr lang="ru-RU" dirty="0"/>
              <a:t> проводят регулярно. Почему?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556792"/>
            <a:ext cx="4896544" cy="5301207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Потому что городские деревья аккумулируют тяжёлые металлы из загрязнённой почвы, а листовые пластинки, кроме того, из воздуха, поэтому </a:t>
            </a:r>
            <a:r>
              <a:rPr lang="ru-RU" dirty="0" err="1"/>
              <a:t>опад</a:t>
            </a:r>
            <a:r>
              <a:rPr lang="ru-RU" dirty="0"/>
              <a:t> городских парков не может считаться нормальным источником перегноя. Плодородие городских почв поддерживают искусственно, добавляя минеральные удобрения.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571" y="1628800"/>
            <a:ext cx="411193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indent="180340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В клетках всех организмов имеется вода. При замерзании она может разорвать внутренние структуры клетки и вызвать гибель организмов. Почему же зимой не погибают растения, лягушки, насекомые и другие 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животные при охлаждении их тела ниже </a:t>
            </a:r>
            <a:r>
              <a:rPr lang="ru-RU" dirty="0" smtClean="0">
                <a:latin typeface="Times New Roman"/>
                <a:ea typeface="Times New Roman"/>
              </a:rPr>
              <a:t>0</a:t>
            </a:r>
            <a:r>
              <a:rPr lang="ar-SA" dirty="0" smtClean="0">
                <a:latin typeface="Times New Roman"/>
                <a:ea typeface="Times New Roman"/>
              </a:rPr>
              <a:t>ْ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С? 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Внутренняя среда этих организмов содержит особые вещества- антифризы, препятствующие замерзанию </a:t>
            </a:r>
            <a:r>
              <a:rPr lang="ru-RU" dirty="0" smtClean="0"/>
              <a:t>воды в клетках.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http://fs202.jpe.ru/3aa9/2351154_accb5ea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048" y="4293096"/>
            <a:ext cx="5553075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Два ученика поспорили, есть ли что – </a:t>
            </a:r>
            <a:r>
              <a:rPr lang="ru-RU" dirty="0" err="1"/>
              <a:t>нибудь</a:t>
            </a:r>
            <a:r>
              <a:rPr lang="ru-RU" dirty="0"/>
              <a:t> общее у </a:t>
            </a:r>
            <a:r>
              <a:rPr lang="ru-RU" dirty="0" smtClean="0"/>
              <a:t>лягушки, крокодила </a:t>
            </a:r>
            <a:r>
              <a:rPr lang="ru-RU" dirty="0"/>
              <a:t>и бегемота. Первый утверждал, что ничего общего между этими животными нет: лягушка маленькая, прыткая и никому, кроме мух и комаров не страшна; крокодил большой и зубастый, ловкий хищник; бегемот огромный, неповоротливый и ест траву. Второй настаивал на своём , что сходство между ними есть. А как же на самом деле?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5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4680520" cy="4997151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Находящиеся в воде лягушки, крокодилы и бегемоты не могут обходиться без воздуха, который необходим им для дыхания, поэтому у животных над водой расположены ноздри. Глаза помогают высматривать добычу и врагов.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28575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6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180340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Восстановите текст высказывания </a:t>
            </a:r>
            <a:r>
              <a:rPr lang="ru-RU" dirty="0" smtClean="0">
                <a:latin typeface="Times New Roman"/>
                <a:ea typeface="Times New Roman"/>
              </a:rPr>
              <a:t>немецкого поэта Иоганна Гёте : </a:t>
            </a:r>
            <a:r>
              <a:rPr lang="ru-RU" dirty="0">
                <a:latin typeface="Times New Roman"/>
                <a:ea typeface="Times New Roman"/>
              </a:rPr>
              <a:t>«…не признаёт шуток, она всегда правдива, всегда серьёзна: она всегда…, ошибки же и заблуждения исходят от…».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</a:t>
            </a:r>
            <a:r>
              <a:rPr lang="ru-RU" dirty="0" smtClean="0"/>
              <a:t> 3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84784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Э</a:t>
            </a:r>
            <a:r>
              <a:rPr lang="ru-RU" sz="4400" b="1" dirty="0" smtClean="0">
                <a:solidFill>
                  <a:schemeClr val="bg1"/>
                </a:solidFill>
              </a:rPr>
              <a:t>кология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79" y="2420888"/>
            <a:ext cx="27622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5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075240" cy="3960439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/>
                <a:ea typeface="Times New Roman"/>
              </a:rPr>
              <a:t>«</a:t>
            </a:r>
            <a:r>
              <a:rPr lang="ru-RU" u="sng" dirty="0" smtClean="0">
                <a:latin typeface="Times New Roman"/>
                <a:ea typeface="Times New Roman"/>
              </a:rPr>
              <a:t>Природа</a:t>
            </a:r>
            <a:r>
              <a:rPr lang="ru-RU" dirty="0" smtClean="0">
                <a:latin typeface="Times New Roman"/>
                <a:ea typeface="Times New Roman"/>
              </a:rPr>
              <a:t> не признаёт шуток, она всегда правдива, всегда серьёзна: она всегда </a:t>
            </a:r>
            <a:r>
              <a:rPr lang="ru-RU" u="sng" dirty="0" smtClean="0">
                <a:latin typeface="Times New Roman"/>
                <a:ea typeface="Times New Roman"/>
              </a:rPr>
              <a:t>права</a:t>
            </a:r>
            <a:r>
              <a:rPr lang="ru-RU" dirty="0" smtClean="0">
                <a:latin typeface="Times New Roman"/>
                <a:ea typeface="Times New Roman"/>
              </a:rPr>
              <a:t>, ошибки же и заблуждения исходят от </a:t>
            </a:r>
            <a:r>
              <a:rPr lang="ru-RU" u="sng" dirty="0" smtClean="0">
                <a:latin typeface="Times New Roman"/>
                <a:ea typeface="Times New Roman"/>
              </a:rPr>
              <a:t>людей</a:t>
            </a:r>
            <a:r>
              <a:rPr lang="ru-RU" dirty="0" smtClean="0">
                <a:latin typeface="Times New Roman"/>
                <a:ea typeface="Times New Roman"/>
              </a:rPr>
              <a:t>». 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185"/>
            <a:ext cx="3651821" cy="13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1628800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Вам известно высказывание </a:t>
            </a:r>
            <a:r>
              <a:rPr lang="ru-RU" sz="3600" dirty="0" smtClean="0">
                <a:solidFill>
                  <a:schemeClr val="bg1"/>
                </a:solidFill>
              </a:rPr>
              <a:t>                 « </a:t>
            </a:r>
            <a:r>
              <a:rPr lang="ru-RU" sz="3600" dirty="0">
                <a:solidFill>
                  <a:schemeClr val="bg1"/>
                </a:solidFill>
              </a:rPr>
              <a:t>Пережёвывай пищу 33 раза». Как вы думаете ,нужно ли жевать манную кашу, яблочное пюре, протёртый творог? Ответ объясните.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57" y="449112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6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1"/>
            <a:ext cx="8363272" cy="269289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Нужно: любые продукты питания должны быть тщательно пережёваны, апробированы и смочены слюной, т. к. переваривание углеводов начинается в ротовой полости.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185"/>
            <a:ext cx="3651821" cy="13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38" y="4221088"/>
            <a:ext cx="4271943" cy="23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6491064" cy="4349080"/>
          </a:xfrm>
        </p:spPr>
        <p:txBody>
          <a:bodyPr/>
          <a:lstStyle/>
          <a:p>
            <a:r>
              <a:rPr lang="ru-RU" dirty="0"/>
              <a:t>Почему не рекомендуется запивать пищу </a:t>
            </a:r>
            <a:r>
              <a:rPr lang="ru-RU" dirty="0" smtClean="0"/>
              <a:t>соками и сладкими </a:t>
            </a:r>
            <a:r>
              <a:rPr lang="ru-RU" dirty="0"/>
              <a:t>напитками? Ответ обоснуйте.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185"/>
            <a:ext cx="3651821" cy="13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3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486"/>
          <a:stretch/>
        </p:blipFill>
        <p:spPr bwMode="auto">
          <a:xfrm>
            <a:off x="5897512" y="2924944"/>
            <a:ext cx="2808312" cy="379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6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После еды соки и сладкая газировка противопоказаны, особенно если пища богата белками. Большое содержание углеводов в этих напитках снижает всасывание белков, а употребление их с мясом или рыбой, чаще всего, вызывает метеоризм и диарею, которые приводят к </a:t>
            </a:r>
            <a:r>
              <a:rPr lang="ru-RU" dirty="0" err="1" smtClean="0"/>
              <a:t>дисбактериозу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185"/>
            <a:ext cx="3651821" cy="13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892480" cy="4493095"/>
          </a:xfrm>
        </p:spPr>
        <p:txBody>
          <a:bodyPr>
            <a:normAutofit/>
          </a:bodyPr>
          <a:lstStyle/>
          <a:p>
            <a:r>
              <a:rPr lang="ru-RU" dirty="0" smtClean="0"/>
              <a:t>Как называется медицинский препарат, состоящий из ослабленных или убитых возбудителей заразных болезней или продуктов их жизнедеятельности, применяемый для предохранительных прививок против заразных заболеваний?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185"/>
            <a:ext cx="3651821" cy="13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Вакцина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185"/>
            <a:ext cx="3651821" cy="13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s://im0-tub-ru.yandex.net/i?id=f9f61a46b3602082fbd3ce63b91fd44b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636912"/>
            <a:ext cx="5839246" cy="3046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 полезных свойствах этого растения  Поль Брэгг написал так: «Самое ценное их </a:t>
            </a:r>
            <a:r>
              <a:rPr lang="ru-RU" dirty="0" smtClean="0"/>
              <a:t>составляющее- </a:t>
            </a:r>
            <a:r>
              <a:rPr lang="ru-RU" dirty="0"/>
              <a:t>э</a:t>
            </a:r>
            <a:r>
              <a:rPr lang="ru-RU" dirty="0" smtClean="0"/>
              <a:t>то </a:t>
            </a:r>
            <a:r>
              <a:rPr lang="ru-RU" dirty="0"/>
              <a:t>жидкость, дистиллированная самой природой». Назовите это растение.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185"/>
            <a:ext cx="3651821" cy="13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5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185"/>
            <a:ext cx="3651821" cy="13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49" y="2315034"/>
            <a:ext cx="4380753" cy="328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18359" y="2128773"/>
            <a:ext cx="22621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Огурец.</a:t>
            </a:r>
          </a:p>
        </p:txBody>
      </p:sp>
    </p:spTree>
    <p:extLst>
      <p:ext uri="{BB962C8B-B14F-4D97-AF65-F5344CB8AC3E}">
        <p14:creationId xmlns=""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6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</a:t>
            </a:r>
            <a:r>
              <a:rPr lang="ru-RU" dirty="0" smtClean="0"/>
              <a:t> 4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340768"/>
            <a:ext cx="8064896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400" b="1" dirty="0">
                <a:solidFill>
                  <a:schemeClr val="bg1"/>
                </a:solidFill>
                <a:ea typeface="Calibri"/>
                <a:cs typeface="Times New Roman"/>
              </a:rPr>
              <a:t>Медицина 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947" y="2211776"/>
            <a:ext cx="2696121" cy="398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473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В честь этого события  Екатерина </a:t>
            </a:r>
            <a:r>
              <a:rPr lang="en-US" dirty="0" smtClean="0"/>
              <a:t>II</a:t>
            </a:r>
            <a:r>
              <a:rPr lang="ru-RU" dirty="0" smtClean="0"/>
              <a:t> </a:t>
            </a:r>
            <a:r>
              <a:rPr lang="ru-RU" dirty="0"/>
              <a:t>повелела отчеканить медаль с надписью « Собою подала пример</a:t>
            </a:r>
            <a:r>
              <a:rPr lang="ru-RU" dirty="0" smtClean="0"/>
              <a:t>». Россияне </a:t>
            </a:r>
            <a:r>
              <a:rPr lang="ru-RU" dirty="0"/>
              <a:t>примеру последовали, и здоровье нации порядком укрепилось. Какому деянию Екатерины </a:t>
            </a:r>
            <a:r>
              <a:rPr lang="en-US" dirty="0" smtClean="0"/>
              <a:t>II</a:t>
            </a:r>
            <a:r>
              <a:rPr lang="ru-RU" dirty="0" smtClean="0"/>
              <a:t> </a:t>
            </a:r>
            <a:r>
              <a:rPr lang="ru-RU" dirty="0"/>
              <a:t>была посвящена медаль?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185"/>
            <a:ext cx="3651821" cy="13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493095"/>
          </a:xfrm>
        </p:spPr>
        <p:txBody>
          <a:bodyPr/>
          <a:lstStyle/>
          <a:p>
            <a:r>
              <a:rPr lang="ru-RU" dirty="0"/>
              <a:t>Екатерина </a:t>
            </a:r>
            <a:r>
              <a:rPr lang="ru-RU" dirty="0" smtClean="0"/>
              <a:t>вторая </a:t>
            </a:r>
            <a:r>
              <a:rPr lang="ru-RU" dirty="0"/>
              <a:t>сделала прививку от оспы.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185"/>
            <a:ext cx="3651821" cy="13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64904"/>
            <a:ext cx="5011000" cy="335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4690864" cy="4398268"/>
          </a:xfrm>
        </p:spPr>
        <p:txBody>
          <a:bodyPr/>
          <a:lstStyle/>
          <a:p>
            <a:r>
              <a:rPr lang="ru-RU" dirty="0"/>
              <a:t>Известно, что кровь у человека красного цвета. Тогда почему аристократов называют «голубой кровью».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69914"/>
            <a:ext cx="3006132" cy="427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6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1"/>
            <a:ext cx="8856984" cy="2116831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 Испании так говорили о людях со светлой </a:t>
            </a:r>
            <a:r>
              <a:rPr lang="ru-RU" dirty="0" smtClean="0"/>
              <a:t>кожей</a:t>
            </a:r>
            <a:r>
              <a:rPr lang="en-US" dirty="0" smtClean="0"/>
              <a:t>(</a:t>
            </a:r>
            <a:r>
              <a:rPr lang="ru-RU" dirty="0" smtClean="0"/>
              <a:t>испанцы чаще имели смуглую кожу), </a:t>
            </a:r>
            <a:r>
              <a:rPr lang="ru-RU" dirty="0"/>
              <a:t>вены которых выглядят голубыми на фоне светлой кожи, будто  по ним течёт голубая кровь.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665"/>
          <a:stretch/>
        </p:blipFill>
        <p:spPr bwMode="auto">
          <a:xfrm>
            <a:off x="2195736" y="3686558"/>
            <a:ext cx="4386167" cy="31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4" name="Svoya_igra_-_Kot_v_Meshke.wav"/>
          </p:stSnd>
        </p:sndAc>
      </p:transition>
    </mc:Choice>
    <mc:Fallback>
      <p:transition spd="slow">
        <p:sndAc>
          <p:stSnd>
            <p:snd r:embed="rId2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Французские  врачи советуют употреблять её при 75 основных и 35 сопутствующих заболеваниях. Это содержит почти весь набор витаминов, необходимых для нормальной жизнедеятельности организма. Что </a:t>
            </a:r>
            <a:r>
              <a:rPr lang="ru-RU" dirty="0" smtClean="0"/>
              <a:t>это за овощ?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Капуста 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60848"/>
            <a:ext cx="4641298" cy="335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Глядя на периодическую систему, невольно замечаешь, что в ней металлы стоят под металлами, едкие – под едкими, ковкие – под ковкими и у всех постоянная «прописка». Назовите элемент, который не имеет постоянной «прописки» в периодической системе?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Водород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636912"/>
            <a:ext cx="505777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Юные орнитологи обратили внимание на то, что в гнездах разных птиц яйца обычно тупым концом обращены к наружной стенке гнезда и вверх. Внимательно изучив строение птичьего яйца, они поняли, какое значение имеет такое положение яиц. Объясните «открытие» юных орнитологов.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5" name="svoya_igra_1.wav"/>
          </p:stSnd>
        </p:sndAc>
      </p:transition>
    </mc:Choice>
    <mc:Fallback>
      <p:transition spd="slow">
        <p:sndAc>
          <p:stSnd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</a:t>
            </a:r>
            <a:r>
              <a:rPr lang="ru-RU" dirty="0" smtClean="0"/>
              <a:t> 5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700808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Разное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46" y="2636912"/>
            <a:ext cx="46101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457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1"/>
            <a:ext cx="8147248" cy="283691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На тупом конце яйца расположена воздушная камера, положение яиц способствует лучшему газообмену с окружающей средой при развитии зародыша.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72" t="22671" r="11637" b="15569"/>
          <a:stretch/>
        </p:blipFill>
        <p:spPr bwMode="auto">
          <a:xfrm>
            <a:off x="2555776" y="4336590"/>
            <a:ext cx="3791000" cy="238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6" name="восходящий ряд.wav"/>
          </p:stSnd>
        </p:sndAc>
      </p:transition>
    </mc:Choice>
    <mc:Fallback>
      <p:transition spd="slow">
        <p:sndAc>
          <p:stSnd>
            <p:snd r:embed="rId2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5472608" cy="4637111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Герои романа Жюль Верна «Дети капитана Гранта» только собрались поужинать мясом подстреленной ими дикой ламы (гуанако), как вдруг выяснилось, что оно совершенно не съедобно «Быть может, оно слишком долго лежало?»- озадаченно спросил один из них. Что ответил </a:t>
            </a:r>
            <a:r>
              <a:rPr lang="ru-RU" dirty="0" err="1"/>
              <a:t>Паганель</a:t>
            </a:r>
            <a:r>
              <a:rPr lang="ru-RU" dirty="0"/>
              <a:t>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69914"/>
            <a:ext cx="346083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6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 Нет, оно, к сожалению, слишком долго бежало»- ответил </a:t>
            </a:r>
            <a:r>
              <a:rPr lang="ru-RU" dirty="0" err="1"/>
              <a:t>Паганель</a:t>
            </a:r>
            <a:r>
              <a:rPr lang="ru-RU" dirty="0"/>
              <a:t>. Мясо гуанако, убитого во время бега, несъедобно из-за молочной кислоты, накапливающейся в мышцах во время работы.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1520" y="3429000"/>
            <a:ext cx="8424936" cy="2663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 smtClean="0">
                <a:solidFill>
                  <a:schemeClr val="bg1"/>
                </a:solidFill>
              </a:rPr>
              <a:t>Аудиоряды</a:t>
            </a:r>
            <a:r>
              <a:rPr lang="ru-RU" sz="2000" dirty="0" smtClean="0">
                <a:solidFill>
                  <a:schemeClr val="bg1"/>
                </a:solidFill>
              </a:rPr>
              <a:t> заимствованы с сайта 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hlinkClick r:id="rId3"/>
              </a:rPr>
              <a:t>GetTune.net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по запросу «Своя игра»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hlinkClick r:id="rId4"/>
              </a:rPr>
              <a:t>Звезда</a:t>
            </a:r>
            <a:r>
              <a:rPr lang="en-US" sz="2000" dirty="0" smtClean="0">
                <a:solidFill>
                  <a:schemeClr val="bg1"/>
                </a:solidFill>
              </a:rPr>
              <a:t>     </a:t>
            </a:r>
            <a:r>
              <a:rPr lang="ru-RU" sz="2000" dirty="0" smtClean="0">
                <a:solidFill>
                  <a:schemeClr val="bg1"/>
                </a:solidFill>
                <a:hlinkClick r:id="rId5"/>
              </a:rPr>
              <a:t>Фон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</a:t>
            </a:r>
            <a:r>
              <a:rPr lang="ru-RU" sz="2000" dirty="0" smtClean="0">
                <a:solidFill>
                  <a:schemeClr val="bg1"/>
                </a:solidFill>
                <a:hlinkClick r:id="rId6"/>
              </a:rPr>
              <a:t>Кот в мешке </a:t>
            </a:r>
            <a:r>
              <a:rPr lang="en-US" sz="2000" dirty="0" smtClean="0">
                <a:solidFill>
                  <a:schemeClr val="bg1"/>
                </a:solidFill>
              </a:rPr>
              <a:t>     </a:t>
            </a:r>
            <a:r>
              <a:rPr lang="ru-RU" sz="2000" dirty="0" smtClean="0">
                <a:solidFill>
                  <a:schemeClr val="bg1"/>
                </a:solidFill>
                <a:hlinkClick r:id="rId7"/>
              </a:rPr>
              <a:t>Идея игры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linkClick r:id="rId7"/>
              </a:rPr>
              <a:t>https://www.google.ru/search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hlinkClick r:id="rId7"/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Автор шаблона игры </a:t>
            </a:r>
            <a:r>
              <a:rPr lang="ru-RU" sz="2000" dirty="0" err="1" smtClean="0">
                <a:solidFill>
                  <a:schemeClr val="bg1"/>
                </a:solidFill>
              </a:rPr>
              <a:t>Салиш</a:t>
            </a:r>
            <a:r>
              <a:rPr lang="ru-RU" sz="2000" dirty="0" smtClean="0">
                <a:solidFill>
                  <a:schemeClr val="bg1"/>
                </a:solidFill>
              </a:rPr>
              <a:t> С.С.2014 год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196752"/>
            <a:ext cx="7848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1.Алексеев </a:t>
            </a:r>
            <a:r>
              <a:rPr lang="ru-RU" dirty="0"/>
              <a:t>В.А. 300 вопросов и ответов о животных. Ярославль: Академия развития, 2003.</a:t>
            </a:r>
          </a:p>
          <a:p>
            <a:r>
              <a:rPr lang="ru-RU" dirty="0"/>
              <a:t>2.Алексеева В.Ф. Сборник заданий по </a:t>
            </a:r>
            <a:r>
              <a:rPr lang="ru-RU" dirty="0" err="1"/>
              <a:t>валеологиии</a:t>
            </a:r>
            <a:r>
              <a:rPr lang="ru-RU" dirty="0"/>
              <a:t>. Ядрин, 1999.</a:t>
            </a:r>
          </a:p>
          <a:p>
            <a:r>
              <a:rPr lang="ru-RU" dirty="0"/>
              <a:t>3.Балабанова В.В. Предметные недели в школе: биология, экология, здоровый образ жизни.- Волгоград: Учитель,2002.</a:t>
            </a:r>
          </a:p>
          <a:p>
            <a:r>
              <a:rPr lang="ru-RU" dirty="0"/>
              <a:t>4.Балабанова В.В., </a:t>
            </a:r>
            <a:r>
              <a:rPr lang="ru-RU" dirty="0" err="1"/>
              <a:t>Максимцева</a:t>
            </a:r>
            <a:r>
              <a:rPr lang="ru-RU" dirty="0"/>
              <a:t> Т.А., Открытые уроки по биологии. 7-9 классы.- Волгоград: Учитель, 2003.</a:t>
            </a:r>
          </a:p>
        </p:txBody>
      </p:sp>
    </p:spTree>
    <p:extLst>
      <p:ext uri="{BB962C8B-B14F-4D97-AF65-F5344CB8AC3E}">
        <p14:creationId xmlns="" xmlns:p14="http://schemas.microsoft.com/office/powerpoint/2010/main" val="8243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Ботаника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Зоология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Экология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Медицина</a:t>
            </a:r>
            <a:endParaRPr lang="ru-RU" sz="36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b="1" dirty="0" smtClean="0"/>
              <a:t>Разное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Почему, заготовленные зимой дрова ценятся больше, чем те которые заготовлены летом?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65125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 loop="1">
            <p:snd r:embed="rId5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Зимой деревья замирают и не впитывают в себя влагу, потому дрова из них сухие.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4664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Ботаника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01007"/>
            <a:ext cx="4330452" cy="290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1719</Words>
  <Application>Microsoft Office PowerPoint</Application>
  <PresentationFormat>Экран (4:3)</PresentationFormat>
  <Paragraphs>242</Paragraphs>
  <Slides>63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Слайд 1</vt:lpstr>
      <vt:lpstr>Категория 1</vt:lpstr>
      <vt:lpstr>Категория 2</vt:lpstr>
      <vt:lpstr>Категория 3</vt:lpstr>
      <vt:lpstr>Категория 4</vt:lpstr>
      <vt:lpstr>Категория 5</vt:lpstr>
      <vt:lpstr>Слайд 7</vt:lpstr>
      <vt:lpstr>Категория 1</vt:lpstr>
      <vt:lpstr>Категория 1</vt:lpstr>
      <vt:lpstr>Категория 1</vt:lpstr>
      <vt:lpstr>Категория 1</vt:lpstr>
      <vt:lpstr>Категория 1</vt:lpstr>
      <vt:lpstr>Категория 1</vt:lpstr>
      <vt:lpstr>Слайд 14</vt:lpstr>
      <vt:lpstr>Категория 1</vt:lpstr>
      <vt:lpstr>Категория 1</vt:lpstr>
      <vt:lpstr>Категория 1</vt:lpstr>
      <vt:lpstr>Категория 1</vt:lpstr>
      <vt:lpstr>Категория 2</vt:lpstr>
      <vt:lpstr>Категория 2</vt:lpstr>
      <vt:lpstr>Категория 2</vt:lpstr>
      <vt:lpstr>Категория 2</vt:lpstr>
      <vt:lpstr>Слайд 23</vt:lpstr>
      <vt:lpstr>Категория 2</vt:lpstr>
      <vt:lpstr>Категория 2</vt:lpstr>
      <vt:lpstr>Категория 2</vt:lpstr>
      <vt:lpstr>Категория 2</vt:lpstr>
      <vt:lpstr>Категория 2</vt:lpstr>
      <vt:lpstr>Категория 2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Слайд 38</vt:lpstr>
      <vt:lpstr>Категория 3</vt:lpstr>
      <vt:lpstr>Категория 3</vt:lpstr>
      <vt:lpstr>Слайд 41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5</vt:lpstr>
      <vt:lpstr>Категория 5</vt:lpstr>
      <vt:lpstr>Слайд 54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Использованные источники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Алевтина</cp:lastModifiedBy>
  <cp:revision>88</cp:revision>
  <dcterms:created xsi:type="dcterms:W3CDTF">2014-05-16T09:35:17Z</dcterms:created>
  <dcterms:modified xsi:type="dcterms:W3CDTF">2019-11-25T11:11:25Z</dcterms:modified>
</cp:coreProperties>
</file>