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4" r:id="rId8"/>
    <p:sldId id="261" r:id="rId9"/>
    <p:sldId id="275" r:id="rId10"/>
    <p:sldId id="263" r:id="rId11"/>
    <p:sldId id="270" r:id="rId12"/>
    <p:sldId id="271" r:id="rId13"/>
    <p:sldId id="272" r:id="rId14"/>
    <p:sldId id="273" r:id="rId15"/>
    <p:sldId id="264" r:id="rId16"/>
    <p:sldId id="26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2" autoAdjust="0"/>
    <p:restoredTop sz="94660"/>
  </p:normalViewPr>
  <p:slideViewPr>
    <p:cSldViewPr>
      <p:cViewPr varScale="1">
        <p:scale>
          <a:sx n="81" d="100"/>
          <a:sy n="81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o.mail.ru/frame.html?imgurl=http://redbook.minpriroda.by/plants/65_big.jpg&amp;pageurl=http://www.redbook.minpriroda.by/largeview.html?plant=%C2%CE%C4%DF%CD%CE%C9%20%CE%D0%C5%D5%20%CF%CB%C0%C2%C0%DE%D9%C8%C9,%20%C8%CB%C8%20%D7%C8%CB%C8%CC&amp;id=45907459&amp;iid=2&amp;imgwidth=640&amp;imgheight=510&amp;imgsize=47938&amp;images_links=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6672"/>
            <a:ext cx="8305800" cy="1224136"/>
          </a:xfrm>
        </p:spPr>
        <p:txBody>
          <a:bodyPr/>
          <a:lstStyle/>
          <a:p>
            <a:pPr algn="r"/>
            <a:r>
              <a:rPr lang="ru-RU" b="1" dirty="0" smtClean="0"/>
              <a:t>«Охранять природу – значит, охранять Родину»</a:t>
            </a:r>
          </a:p>
          <a:p>
            <a:pPr algn="r"/>
            <a:r>
              <a:rPr lang="ru-RU" dirty="0" smtClean="0"/>
              <a:t>( М.М.Пришвин)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00808"/>
            <a:ext cx="8305800" cy="2520280"/>
          </a:xfrm>
        </p:spPr>
        <p:txBody>
          <a:bodyPr/>
          <a:lstStyle/>
          <a:p>
            <a:r>
              <a:rPr lang="ru-RU" sz="3600" b="1" dirty="0" smtClean="0"/>
              <a:t>Влияние хозяйственной деятельности человека на растительный мир. </a:t>
            </a:r>
            <a:br>
              <a:rPr lang="ru-RU" sz="3600" b="1" dirty="0" smtClean="0"/>
            </a:br>
            <a:r>
              <a:rPr lang="ru-RU" sz="3600" b="1" dirty="0" smtClean="0"/>
              <a:t>Охрана растений.</a:t>
            </a:r>
            <a:endParaRPr lang="ru-RU" sz="3600" dirty="0"/>
          </a:p>
        </p:txBody>
      </p:sp>
      <p:pic>
        <p:nvPicPr>
          <p:cNvPr id="19457" name="Picture 1" descr="F:\экология слет\Редкие  растения\img444.jpg"/>
          <p:cNvPicPr>
            <a:picLocks noChangeAspect="1" noChangeArrowheads="1"/>
          </p:cNvPicPr>
          <p:nvPr/>
        </p:nvPicPr>
        <p:blipFill>
          <a:blip r:embed="rId2" cstate="print"/>
          <a:srcRect l="52937" t="14182" r="1417" b="41301"/>
          <a:stretch>
            <a:fillRect/>
          </a:stretch>
        </p:blipFill>
        <p:spPr bwMode="auto">
          <a:xfrm>
            <a:off x="3203848" y="4281482"/>
            <a:ext cx="3024336" cy="224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u="sng" dirty="0" smtClean="0"/>
              <a:t>Красная книга Смоленской области</a:t>
            </a:r>
            <a:endParaRPr lang="ru-RU" sz="3600" b="1" i="1" u="sng" dirty="0"/>
          </a:p>
        </p:txBody>
      </p:sp>
      <p:sp>
        <p:nvSpPr>
          <p:cNvPr id="22530" name="AutoShape 2" descr="Научно-популярное &quot; Страница 6 &quot; Бесплатная библиотека электронных книг Книгоноша. Net. Читать онлайн, скачать бесплатно и без р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www.libex.ru/img/x/1e/1c/6d71e.jpg"/>
          <p:cNvPicPr>
            <a:picLocks noChangeAspect="1" noChangeArrowheads="1"/>
          </p:cNvPicPr>
          <p:nvPr/>
        </p:nvPicPr>
        <p:blipFill>
          <a:blip r:embed="rId2" cstate="print"/>
          <a:srcRect t="2351"/>
          <a:stretch>
            <a:fillRect/>
          </a:stretch>
        </p:blipFill>
        <p:spPr bwMode="auto">
          <a:xfrm>
            <a:off x="2943200" y="1700808"/>
            <a:ext cx="3429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Печеночница   </a:t>
            </a:r>
            <a:r>
              <a:rPr lang="ru-RU" sz="4000" b="1" dirty="0"/>
              <a:t>благородная</a:t>
            </a:r>
          </a:p>
        </p:txBody>
      </p:sp>
      <p:pic>
        <p:nvPicPr>
          <p:cNvPr id="7185" name="Picture 17" descr="Фотография: Печеночница благород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28" y="2420938"/>
            <a:ext cx="6121400" cy="407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Медуница неясная</a:t>
            </a:r>
          </a:p>
        </p:txBody>
      </p:sp>
      <p:pic>
        <p:nvPicPr>
          <p:cNvPr id="23557" name="Picture 5" descr=" [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3672780" cy="4968875"/>
          </a:xfrm>
          <a:prstGeom prst="rect">
            <a:avLst/>
          </a:prstGeom>
          <a:noFill/>
        </p:spPr>
      </p:pic>
      <p:pic>
        <p:nvPicPr>
          <p:cNvPr id="23559" name="Picture 7" descr=" [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875"/>
            <a:ext cx="3709740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Чистяк весенний</a:t>
            </a:r>
          </a:p>
        </p:txBody>
      </p:sp>
      <p:pic>
        <p:nvPicPr>
          <p:cNvPr id="39941" name="Picture 5" descr="post-184-1152445440"/>
          <p:cNvPicPr>
            <a:picLocks noChangeAspect="1" noChangeArrowheads="1"/>
          </p:cNvPicPr>
          <p:nvPr/>
        </p:nvPicPr>
        <p:blipFill>
          <a:blip r:embed="rId2" cstate="print"/>
          <a:srcRect l="27672" r="11760" b="-1579"/>
          <a:stretch>
            <a:fillRect/>
          </a:stretch>
        </p:blipFill>
        <p:spPr bwMode="auto">
          <a:xfrm>
            <a:off x="5148263" y="1484313"/>
            <a:ext cx="3800475" cy="5040312"/>
          </a:xfrm>
          <a:prstGeom prst="rect">
            <a:avLst/>
          </a:prstGeom>
          <a:noFill/>
        </p:spPr>
      </p:pic>
      <p:pic>
        <p:nvPicPr>
          <p:cNvPr id="39945" name="Picture 9" descr="1266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776"/>
            <a:ext cx="482441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Орех водяной, чилим, рогатик</a:t>
            </a:r>
          </a:p>
        </p:txBody>
      </p:sp>
      <p:pic>
        <p:nvPicPr>
          <p:cNvPr id="12295" name="Picture 7" descr="i?id=45907459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529012" cy="2817813"/>
          </a:xfrm>
          <a:prstGeom prst="rect">
            <a:avLst/>
          </a:prstGeom>
          <a:noFill/>
        </p:spPr>
      </p:pic>
      <p:pic>
        <p:nvPicPr>
          <p:cNvPr id="12303" name="Picture 15" descr="chil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700213"/>
            <a:ext cx="3240087" cy="3240087"/>
          </a:xfrm>
          <a:prstGeom prst="rect">
            <a:avLst/>
          </a:prstGeom>
          <a:noFill/>
        </p:spPr>
      </p:pic>
      <p:pic>
        <p:nvPicPr>
          <p:cNvPr id="12301" name="Picture 13" descr="trapa_nata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076700"/>
            <a:ext cx="3313113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«Назови правило»</a:t>
            </a:r>
            <a:endParaRPr lang="ru-RU" b="1" i="1" u="sng" dirty="0"/>
          </a:p>
        </p:txBody>
      </p:sp>
      <p:pic>
        <p:nvPicPr>
          <p:cNvPr id="20482" name="Picture 2" descr="C:\Users\Ольга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2548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40024"/>
            <a:ext cx="8229600" cy="3561184"/>
          </a:xfrm>
        </p:spPr>
        <p:txBody>
          <a:bodyPr/>
          <a:lstStyle/>
          <a:p>
            <a:r>
              <a:rPr lang="ru-RU" dirty="0" smtClean="0"/>
              <a:t>1.Мне было интересно</a:t>
            </a:r>
          </a:p>
          <a:p>
            <a:r>
              <a:rPr lang="ru-RU" dirty="0" smtClean="0"/>
              <a:t>2.Мне было скучно </a:t>
            </a:r>
          </a:p>
          <a:p>
            <a:r>
              <a:rPr lang="ru-RU" dirty="0" smtClean="0"/>
              <a:t>3.Я работал на уроке</a:t>
            </a:r>
          </a:p>
          <a:p>
            <a:r>
              <a:rPr lang="ru-RU" dirty="0" smtClean="0"/>
              <a:t>4.Я отдыхала во время урока</a:t>
            </a:r>
          </a:p>
          <a:p>
            <a:r>
              <a:rPr lang="ru-RU" dirty="0" smtClean="0"/>
              <a:t>5.Я понял материал урока </a:t>
            </a:r>
          </a:p>
          <a:p>
            <a:r>
              <a:rPr lang="ru-RU" dirty="0" smtClean="0"/>
              <a:t>6.Я не понял материал урока</a:t>
            </a:r>
          </a:p>
          <a:p>
            <a:r>
              <a:rPr lang="ru-RU" dirty="0" smtClean="0"/>
              <a:t>7.Узнал больше, чем знал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Рефлексия</a:t>
            </a:r>
            <a:endParaRPr lang="ru-RU" b="1" i="1" u="sng" dirty="0"/>
          </a:p>
        </p:txBody>
      </p:sp>
      <p:pic>
        <p:nvPicPr>
          <p:cNvPr id="21505" name="Picture 1" descr="F:\экология слет\Редкие  растения\img544.jpg"/>
          <p:cNvPicPr>
            <a:picLocks noChangeAspect="1" noChangeArrowheads="1"/>
          </p:cNvPicPr>
          <p:nvPr/>
        </p:nvPicPr>
        <p:blipFill>
          <a:blip r:embed="rId2" cstate="print"/>
          <a:srcRect l="59965" t="5901" r="7650" b="42650"/>
          <a:stretch>
            <a:fillRect/>
          </a:stretch>
        </p:blipFill>
        <p:spPr bwMode="auto">
          <a:xfrm>
            <a:off x="5940152" y="2996952"/>
            <a:ext cx="280831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528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Параграф 32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Домашнее задание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Продукты питания</a:t>
            </a:r>
          </a:p>
          <a:p>
            <a:pPr lvl="0"/>
            <a:r>
              <a:rPr lang="ru-RU" dirty="0" smtClean="0"/>
              <a:t>Производство лекарств, химических соединений</a:t>
            </a:r>
          </a:p>
          <a:p>
            <a:pPr lvl="0"/>
            <a:r>
              <a:rPr lang="ru-RU" dirty="0" smtClean="0"/>
              <a:t>Полезные ископаемые (торф, нефть, каменный уголь )</a:t>
            </a:r>
          </a:p>
          <a:p>
            <a:pPr lvl="0"/>
            <a:r>
              <a:rPr lang="ru-RU" dirty="0" smtClean="0"/>
              <a:t>Производство бумаги</a:t>
            </a:r>
          </a:p>
          <a:p>
            <a:pPr lvl="0"/>
            <a:r>
              <a:rPr lang="ru-RU" dirty="0" smtClean="0"/>
              <a:t>Строительный материал</a:t>
            </a:r>
          </a:p>
          <a:p>
            <a:pPr lvl="0"/>
            <a:r>
              <a:rPr lang="ru-RU" dirty="0" smtClean="0"/>
              <a:t>Эстетическое значение (украшение комнат, улиц и т.д. )</a:t>
            </a:r>
          </a:p>
          <a:p>
            <a:pPr lvl="0"/>
            <a:r>
              <a:rPr lang="ru-RU" dirty="0" smtClean="0"/>
              <a:t>Обогащение воздуха кислородом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/>
              <a:t>Значение растений в жизни человека</a:t>
            </a:r>
            <a:endParaRPr lang="ru-RU" sz="3600" b="1" i="1" u="sng" dirty="0"/>
          </a:p>
        </p:txBody>
      </p:sp>
      <p:pic>
        <p:nvPicPr>
          <p:cNvPr id="1025" name="Picture 1" descr="F:\экология слет\Редкие  растения\img474.jpg"/>
          <p:cNvPicPr>
            <a:picLocks noChangeAspect="1" noChangeArrowheads="1"/>
          </p:cNvPicPr>
          <p:nvPr/>
        </p:nvPicPr>
        <p:blipFill>
          <a:blip r:embed="rId2" cstate="print"/>
          <a:srcRect l="1629" t="11851" r="53047" b="44278"/>
          <a:stretch>
            <a:fillRect/>
          </a:stretch>
        </p:blipFill>
        <p:spPr bwMode="auto">
          <a:xfrm>
            <a:off x="6084168" y="4869160"/>
            <a:ext cx="3059832" cy="198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9151"/>
          <a:ext cx="8424935" cy="4536153"/>
        </p:xfrm>
        <a:graphic>
          <a:graphicData uri="http://schemas.openxmlformats.org/drawingml/2006/table">
            <a:tbl>
              <a:tblPr/>
              <a:tblGrid>
                <a:gridCol w="4212883"/>
                <a:gridCol w="4212052"/>
              </a:tblGrid>
              <a:tr h="1532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Положительное влияние человека на растения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Отрицательное влияние человека на растения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681" marR="37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Влияние человека на растения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ShapeType="1"/>
          </p:cNvSpPr>
          <p:nvPr/>
        </p:nvSpPr>
        <p:spPr bwMode="auto">
          <a:xfrm flipH="1">
            <a:off x="1835696" y="1916832"/>
            <a:ext cx="2232247" cy="18722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ShapeType="1"/>
          </p:cNvSpPr>
          <p:nvPr/>
        </p:nvSpPr>
        <p:spPr bwMode="auto">
          <a:xfrm>
            <a:off x="5004048" y="1916832"/>
            <a:ext cx="2117973" cy="1813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536" y="1412776"/>
            <a:ext cx="84249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Влияние человека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Прямое                             Косвенное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(сбор, вырубка растений)             (загрязнение среды обитания)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заки Югры помогут тушить лесные пожары / Интернет-газета &quot;Югра-Инфор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716412" cy="2787309"/>
          </a:xfrm>
          <a:prstGeom prst="rect">
            <a:avLst/>
          </a:prstGeom>
          <a:noFill/>
        </p:spPr>
      </p:pic>
      <p:sp>
        <p:nvSpPr>
          <p:cNvPr id="4100" name="AutoShape 4" descr="Вырубка леса после пожара; фото 2633239, фотограф Макарова Е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Природа не даёт размножаться тому, кто её загрязняет - 20 Ноября 2012 - Земля - Хроники жиз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371850" cy="3009900"/>
          </a:xfrm>
          <a:prstGeom prst="rect">
            <a:avLst/>
          </a:prstGeom>
          <a:noFill/>
        </p:spPr>
      </p:pic>
      <p:pic>
        <p:nvPicPr>
          <p:cNvPr id="4102" name="Picture 6" descr="Вырубка леса после пожара; фото 2633239, фотограф Макарова Е…"/>
          <p:cNvPicPr>
            <a:picLocks noChangeAspect="1" noChangeArrowheads="1"/>
          </p:cNvPicPr>
          <p:nvPr/>
        </p:nvPicPr>
        <p:blipFill>
          <a:blip r:embed="rId4" cstate="print"/>
          <a:srcRect l="3186" r="2816" b="18875"/>
          <a:stretch>
            <a:fillRect/>
          </a:stretch>
        </p:blipFill>
        <p:spPr bwMode="auto">
          <a:xfrm>
            <a:off x="4572000" y="3876914"/>
            <a:ext cx="4335640" cy="279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Создаются заповедники</a:t>
            </a:r>
          </a:p>
          <a:p>
            <a:pPr lvl="0"/>
            <a:r>
              <a:rPr lang="ru-RU" dirty="0" smtClean="0"/>
              <a:t>Создаются заказники</a:t>
            </a:r>
          </a:p>
          <a:p>
            <a:pPr lvl="0"/>
            <a:r>
              <a:rPr lang="ru-RU" dirty="0" smtClean="0"/>
              <a:t>Создаются ботанические сады</a:t>
            </a:r>
          </a:p>
          <a:p>
            <a:pPr lvl="0"/>
            <a:r>
              <a:rPr lang="ru-RU" dirty="0" smtClean="0"/>
              <a:t>Приняты законы, направленные на защиту окружающей среды от вредных воздействий (основы земельного законодательства, основы водного законодательства, основы законодательства о недрах )</a:t>
            </a:r>
          </a:p>
          <a:p>
            <a:pPr lvl="0"/>
            <a:r>
              <a:rPr lang="ru-RU" dirty="0" smtClean="0"/>
              <a:t>Создание Государственного комитета </a:t>
            </a:r>
          </a:p>
          <a:p>
            <a:pPr lvl="0">
              <a:buNone/>
            </a:pPr>
            <a:r>
              <a:rPr lang="ru-RU" dirty="0" smtClean="0"/>
              <a:t>    по охране природы</a:t>
            </a:r>
          </a:p>
          <a:p>
            <a:pPr lvl="0"/>
            <a:r>
              <a:rPr lang="ru-RU" dirty="0" smtClean="0"/>
              <a:t>Создание Красной книги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Природоохранные мероприятия</a:t>
            </a:r>
            <a:endParaRPr lang="ru-RU" b="1" i="1" u="sng" dirty="0"/>
          </a:p>
        </p:txBody>
      </p:sp>
      <p:pic>
        <p:nvPicPr>
          <p:cNvPr id="3073" name="Picture 1" descr="F:\экология слет\Редкие  растения\img545.jpg"/>
          <p:cNvPicPr>
            <a:picLocks noChangeAspect="1" noChangeArrowheads="1"/>
          </p:cNvPicPr>
          <p:nvPr/>
        </p:nvPicPr>
        <p:blipFill>
          <a:blip r:embed="rId2" cstate="print"/>
          <a:srcRect l="60237" t="2155" r="9838" b="42388"/>
          <a:stretch>
            <a:fillRect/>
          </a:stretch>
        </p:blipFill>
        <p:spPr bwMode="auto">
          <a:xfrm>
            <a:off x="6840760" y="3861048"/>
            <a:ext cx="2123728" cy="2850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357454"/>
          </a:xfrm>
        </p:spPr>
        <p:txBody>
          <a:bodyPr/>
          <a:lstStyle/>
          <a:p>
            <a:r>
              <a:rPr lang="ru-RU" dirty="0" smtClean="0"/>
              <a:t>ЗАКАЗНИК  – природная территория, которая временно охраняет  о</a:t>
            </a:r>
            <a:r>
              <a:rPr lang="ru-RU" u="sng" dirty="0" smtClean="0"/>
              <a:t>пределенные виды растений и  животных</a:t>
            </a:r>
            <a:r>
              <a:rPr lang="ru-RU" dirty="0" smtClean="0"/>
              <a:t>.  Хозяйственная деятельность допускается лишь в той мере, в какой это не наносит вреда  охраняемым объектам.</a:t>
            </a:r>
          </a:p>
          <a:p>
            <a:endParaRPr lang="ru-RU" dirty="0"/>
          </a:p>
        </p:txBody>
      </p:sp>
      <p:pic>
        <p:nvPicPr>
          <p:cNvPr id="1026" name="Picture 2" descr="http://www.greenpeace.org/russia/Global/russia/image/2006/12/772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572164" cy="3691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236238"/>
          </a:xfrm>
        </p:spPr>
        <p:txBody>
          <a:bodyPr>
            <a:normAutofit/>
          </a:bodyPr>
          <a:lstStyle/>
          <a:p>
            <a:r>
              <a:rPr lang="ru-RU" dirty="0" smtClean="0"/>
              <a:t>ЗАПОВЕДНИК   </a:t>
            </a:r>
            <a:r>
              <a:rPr lang="ru-RU" dirty="0" smtClean="0"/>
              <a:t>-   участок территории суши </a:t>
            </a:r>
            <a:r>
              <a:rPr lang="ru-RU" u="sng" dirty="0" smtClean="0"/>
              <a:t>со всеми находящимися в их пределах природными объектами </a:t>
            </a:r>
            <a:r>
              <a:rPr lang="ru-RU" dirty="0" smtClean="0"/>
              <a:t>( редкие и ценные виды животных и растений ). Территория заповедника исключается из всех видов хозяйственного использования.</a:t>
            </a:r>
          </a:p>
          <a:p>
            <a:endParaRPr lang="ru-RU" dirty="0"/>
          </a:p>
        </p:txBody>
      </p:sp>
      <p:pic>
        <p:nvPicPr>
          <p:cNvPr id="9218" name="Picture 2" descr="http://www.kenozero.ru/sites/default/files/imagecache/lightbox/muraveiniki-povsyudu-v-kargopolskom-sektore-paka-foto-k-kokoshkina.jpg"/>
          <p:cNvPicPr>
            <a:picLocks noChangeAspect="1" noChangeArrowheads="1"/>
          </p:cNvPicPr>
          <p:nvPr/>
        </p:nvPicPr>
        <p:blipFill>
          <a:blip r:embed="rId2"/>
          <a:srcRect t="10547" r="17968"/>
          <a:stretch>
            <a:fillRect/>
          </a:stretch>
        </p:blipFill>
        <p:spPr bwMode="auto">
          <a:xfrm>
            <a:off x="2285984" y="2786058"/>
            <a:ext cx="4749514" cy="345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Национальный парк </a:t>
            </a:r>
            <a:br>
              <a:rPr lang="ru-RU" sz="3200" b="1" i="1" dirty="0" smtClean="0"/>
            </a:br>
            <a:r>
              <a:rPr lang="ru-RU" sz="3200" b="1" i="1" dirty="0" smtClean="0"/>
              <a:t>«Смоленское </a:t>
            </a:r>
            <a:r>
              <a:rPr lang="ru-RU" sz="3200" b="1" i="1" dirty="0" err="1" smtClean="0"/>
              <a:t>Поозерье</a:t>
            </a:r>
            <a:r>
              <a:rPr lang="ru-RU" sz="3200" b="1" i="1" dirty="0" smtClean="0"/>
              <a:t>»</a:t>
            </a:r>
            <a:endParaRPr lang="ru-RU" sz="3200" b="1" i="1" dirty="0"/>
          </a:p>
        </p:txBody>
      </p:sp>
      <p:pic>
        <p:nvPicPr>
          <p:cNvPr id="28674" name="Picture 2" descr="http://bestmaps.ru/files/content_images/2013120813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421043" cy="2280695"/>
          </a:xfrm>
          <a:prstGeom prst="rect">
            <a:avLst/>
          </a:prstGeom>
          <a:noFill/>
        </p:spPr>
      </p:pic>
      <p:pic>
        <p:nvPicPr>
          <p:cNvPr id="28676" name="Picture 4" descr="http://img-2005-04.photosight.ru/27/839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451793" cy="2286016"/>
          </a:xfrm>
          <a:prstGeom prst="rect">
            <a:avLst/>
          </a:prstGeom>
          <a:noFill/>
        </p:spPr>
      </p:pic>
      <p:pic>
        <p:nvPicPr>
          <p:cNvPr id="28678" name="Picture 6" descr="http://www.poozerie.ru/img/image/may_iyun_2009_1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98" y="3857628"/>
            <a:ext cx="3246122" cy="2433610"/>
          </a:xfrm>
          <a:prstGeom prst="rect">
            <a:avLst/>
          </a:prstGeom>
          <a:noFill/>
        </p:spPr>
      </p:pic>
      <p:pic>
        <p:nvPicPr>
          <p:cNvPr id="28680" name="Picture 8" descr="http://kirov.scc.rekod.ru/upload/medialibrary/428/42864242ad616fe72ea50fef24307b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57628"/>
            <a:ext cx="353058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254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Влияние хозяйственной деятельности человека на растительный мир.  Охрана растений.</vt:lpstr>
      <vt:lpstr>Значение растений в жизни человека</vt:lpstr>
      <vt:lpstr>Влияние человека на растения</vt:lpstr>
      <vt:lpstr>Слайд 4</vt:lpstr>
      <vt:lpstr>Слайд 5</vt:lpstr>
      <vt:lpstr>Природоохранные мероприятия</vt:lpstr>
      <vt:lpstr>Слайд 7</vt:lpstr>
      <vt:lpstr>Слайд 8</vt:lpstr>
      <vt:lpstr>Национальный парк  «Смоленское Поозерье»</vt:lpstr>
      <vt:lpstr>Красная книга Смоленской области</vt:lpstr>
      <vt:lpstr>Печеночница   благородная</vt:lpstr>
      <vt:lpstr>Медуница неясная</vt:lpstr>
      <vt:lpstr>Чистяк весенний</vt:lpstr>
      <vt:lpstr>Орех водяной, чилим, рогатик</vt:lpstr>
      <vt:lpstr>«Назови правило»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хозяйственной деятельности человека на растительный мир.  Охрана растений.</dc:title>
  <dc:creator>Ольга</dc:creator>
  <cp:lastModifiedBy>админ</cp:lastModifiedBy>
  <cp:revision>10</cp:revision>
  <dcterms:created xsi:type="dcterms:W3CDTF">2015-05-19T22:28:41Z</dcterms:created>
  <dcterms:modified xsi:type="dcterms:W3CDTF">2015-05-20T07:19:40Z</dcterms:modified>
</cp:coreProperties>
</file>