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72" r:id="rId5"/>
    <p:sldId id="259" r:id="rId6"/>
    <p:sldId id="260" r:id="rId7"/>
    <p:sldId id="273" r:id="rId8"/>
    <p:sldId id="261" r:id="rId9"/>
    <p:sldId id="274" r:id="rId10"/>
    <p:sldId id="262" r:id="rId11"/>
    <p:sldId id="263" r:id="rId12"/>
    <p:sldId id="275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4EEE1B-F5C4-4092-92AB-C1B5D72FACCA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01A5D0-C1E3-4B91-98CA-AFE04B960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Преемственность начального 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и основного общего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 образования в условиях реализации ФГОС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fg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500570"/>
            <a:ext cx="5272089" cy="2003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7867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</a:rPr>
              <a:t>Преемственность предполагает принятие общих для всех ступеней </a:t>
            </a:r>
            <a:r>
              <a:rPr lang="ru-RU" sz="3200" b="1" dirty="0">
                <a:solidFill>
                  <a:srgbClr val="AE1A16"/>
                </a:solidFill>
              </a:rPr>
              <a:t>основной идеи, содержания образования, методов, организационных форм обучения и воспитания, методики определения результативности.</a:t>
            </a:r>
            <a:endParaRPr lang="ru-RU" sz="3200" dirty="0">
              <a:solidFill>
                <a:srgbClr val="AE1A1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1"/>
            <a:ext cx="8001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Приоритетная цель школьного образования:</a:t>
            </a:r>
            <a:endParaRPr lang="ru-RU" sz="2000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000100" y="2357430"/>
            <a:ext cx="4786346" cy="26432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57290" y="2714620"/>
            <a:ext cx="421484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rgbClr val="002060"/>
                </a:solidFill>
              </a:rPr>
              <a:t>развитие у ученика способности самостоятельно ставить учебную задачу,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rgbClr val="002060"/>
                </a:solidFill>
              </a:rPr>
              <a:t>проектировать пути её реализации,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rgbClr val="002060"/>
                </a:solidFill>
              </a:rPr>
              <a:t>контролировать и 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rgbClr val="002060"/>
                </a:solidFill>
              </a:rPr>
              <a:t>	оценивать свои 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rgbClr val="002060"/>
                </a:solidFill>
              </a:rPr>
              <a:t>	достижения.</a:t>
            </a:r>
          </a:p>
        </p:txBody>
      </p:sp>
      <p:sp>
        <p:nvSpPr>
          <p:cNvPr id="6" name="Стрелка вверх 5"/>
          <p:cNvSpPr/>
          <p:nvPr/>
        </p:nvSpPr>
        <p:spPr>
          <a:xfrm rot="5400000">
            <a:off x="5702807" y="2997903"/>
            <a:ext cx="928694" cy="7952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786578" y="2786058"/>
            <a:ext cx="1785950" cy="15716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000892" y="3143248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Научить учиться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714356"/>
            <a:ext cx="73581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Путь достижения этой цели – </a:t>
            </a:r>
            <a:r>
              <a:rPr lang="ru-RU" sz="3200" b="1" dirty="0" smtClean="0">
                <a:solidFill>
                  <a:srgbClr val="C00000"/>
                </a:solidFill>
              </a:rPr>
              <a:t>формирование УУД, </a:t>
            </a:r>
            <a:r>
              <a:rPr lang="ru-RU" sz="3200" b="1" dirty="0" smtClean="0">
                <a:solidFill>
                  <a:srgbClr val="002060"/>
                </a:solidFill>
              </a:rPr>
              <a:t>обеспечивающих компетенцию </a:t>
            </a:r>
            <a:r>
              <a:rPr lang="ru-RU" sz="3200" b="1" dirty="0" smtClean="0">
                <a:solidFill>
                  <a:srgbClr val="C00000"/>
                </a:solidFill>
              </a:rPr>
              <a:t>«научить учиться», </a:t>
            </a:r>
            <a:r>
              <a:rPr lang="ru-RU" sz="3200" b="1" dirty="0" smtClean="0">
                <a:solidFill>
                  <a:srgbClr val="002060"/>
                </a:solidFill>
              </a:rPr>
              <a:t>а не только освоение учащимися конкретных предметных знаний и навыков в рамках отдельных дисциплин.</a:t>
            </a:r>
          </a:p>
          <a:p>
            <a:r>
              <a:rPr lang="ru-RU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07988">
              <a:buSzPct val="100000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  <a:tab pos="8535988" algn="l"/>
              </a:tabLst>
            </a:pP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Преемственность</a:t>
            </a:r>
            <a:r>
              <a:rPr lang="ru-RU" sz="3600" dirty="0" smtClean="0">
                <a:solidFill>
                  <a:srgbClr val="C0000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при переходе от начального к общему образованию должна осуществляться на уровне:</a:t>
            </a:r>
          </a:p>
          <a:p>
            <a:pPr algn="ctr" defTabSz="407988">
              <a:buSzPct val="100000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  <a:tab pos="8535988" algn="l"/>
              </a:tabLst>
            </a:pP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- целей и задач;</a:t>
            </a:r>
          </a:p>
          <a:p>
            <a:pPr algn="ctr" defTabSz="407988">
              <a:buSzPct val="100000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  <a:tab pos="8535988" algn="l"/>
              </a:tabLst>
            </a:pP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- содержания образования;</a:t>
            </a:r>
          </a:p>
          <a:p>
            <a:pPr algn="ctr" defTabSz="407988">
              <a:buSzPct val="100000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  <a:tab pos="8535988" algn="l"/>
              </a:tabLst>
            </a:pP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- организационных форм;</a:t>
            </a:r>
          </a:p>
          <a:p>
            <a:pPr algn="ctr" defTabSz="407988">
              <a:buSzPct val="100000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  <a:tab pos="8535988" algn="l"/>
              </a:tabLst>
            </a:pPr>
            <a:r>
              <a:rPr lang="ru-RU" sz="3600" b="1" dirty="0" smtClean="0">
                <a:solidFill>
                  <a:srgbClr val="C0000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- планируемых результатов</a:t>
            </a:r>
            <a:endParaRPr lang="ru-RU" sz="3600" b="1" dirty="0">
              <a:solidFill>
                <a:srgbClr val="C00000"/>
              </a:solidFill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ФГОС предусматривает </a:t>
            </a:r>
            <a:r>
              <a:rPr lang="ru-RU" b="1" dirty="0" smtClean="0">
                <a:solidFill>
                  <a:srgbClr val="C00000"/>
                </a:solidFill>
              </a:rPr>
              <a:t>формирование основ учебной деятельности ребёнка </a:t>
            </a:r>
            <a:endParaRPr lang="ru-RU" dirty="0"/>
          </a:p>
        </p:txBody>
      </p:sp>
      <p:graphicFrame>
        <p:nvGraphicFramePr>
          <p:cNvPr id="4" name="Объект 7"/>
          <p:cNvGraphicFramePr>
            <a:graphicFrameLocks/>
          </p:cNvGraphicFramePr>
          <p:nvPr/>
        </p:nvGraphicFramePr>
        <p:xfrm>
          <a:off x="250825" y="1428735"/>
          <a:ext cx="8569326" cy="521812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284663"/>
                <a:gridCol w="4284663"/>
              </a:tblGrid>
              <a:tr h="46299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НОО</a:t>
                      </a:r>
                      <a:endParaRPr lang="ru-RU" sz="1800" b="1" dirty="0">
                        <a:solidFill>
                          <a:srgbClr val="AE1A16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/>
                        <a:t>ООО</a:t>
                      </a:r>
                      <a:endParaRPr lang="ru-RU" sz="1800" b="1" kern="1200" dirty="0">
                        <a:solidFill>
                          <a:srgbClr val="AE1A1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2" marB="45722"/>
                </a:tc>
              </a:tr>
              <a:tr h="475513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обеспечить познавательную мотивацию и интересы учащихся, их готовность и способность к сотрудничеству и совместной деятельности ученика</a:t>
                      </a:r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с учителем и одноклассниками, сформировать основы нравственного поведения, определяющего отношения личности с обществом и окружающими людьми.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обеспечивать личностное самоопределение учащихся:  формирование нравственной, мировоззренческой и гражданской позиции, профессиональный выбор, выявление творческих способностей учащихся, развитие способностей самостоятельного решения проблем в различных видах и сферах деятельности.</a:t>
                      </a:r>
                    </a:p>
                    <a:p>
                      <a:endParaRPr lang="ru-RU" sz="1800" dirty="0"/>
                    </a:p>
                  </a:txBody>
                  <a:tcPr marL="91444" marR="91444" marT="45722" marB="457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ФГОС НОО и ФГОС ООО -  преемственность и развитие </a:t>
            </a:r>
            <a:endParaRPr lang="ru-RU" dirty="0"/>
          </a:p>
        </p:txBody>
      </p:sp>
      <p:graphicFrame>
        <p:nvGraphicFramePr>
          <p:cNvPr id="3" name="Объект 1"/>
          <p:cNvGraphicFramePr>
            <a:graphicFrameLocks/>
          </p:cNvGraphicFramePr>
          <p:nvPr/>
        </p:nvGraphicFramePr>
        <p:xfrm>
          <a:off x="468313" y="1557338"/>
          <a:ext cx="8229600" cy="3167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4014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Цель НОО </a:t>
                      </a:r>
                      <a:endParaRPr lang="ru-RU" sz="2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Цель  ООО</a:t>
                      </a:r>
                      <a:endParaRPr lang="ru-RU" sz="2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0" marB="45710"/>
                </a:tc>
              </a:tr>
              <a:tr h="2026920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учить ученика учиться</a:t>
                      </a:r>
                      <a:endParaRPr lang="ru-RU" sz="3200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учить ученика учиться в общении</a:t>
                      </a:r>
                      <a:endParaRPr lang="ru-RU" sz="3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0" marB="4571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00043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Вывод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571612"/>
            <a:ext cx="75724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</a:rPr>
              <a:t>Преемственность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</a:rPr>
              <a:t>– это двухсторонний процесс. С одной стороны − начальная ступень, которая формирует те знания, умения и навыки, которые необходимы для дальнейшего обучения в основной школе. С другой стороны – основная школа, которая развивает накопленный в начальной школе потенциал.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714356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Программа работы по преемственности между начальным и основным общим образованием</a:t>
            </a:r>
          </a:p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(ФГОС НОО- ФГОС ООО</a:t>
            </a:r>
            <a:endParaRPr lang="ru-RU" b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582341"/>
            <a:ext cx="78581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 этап -  предварительный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Анализ результатов уровня ЗУН, УУД , соответствие уровня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каждого ученика потоку обучения;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Составление психологической характеристики классного коллектива;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Преемственность  в  работе с одаренными учащимися, с учащимися с особыми образовательными потребностями;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Ознакомление родителей с перспективами  обучения  учащихся в 5 классе;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Анализ уровня здоровья учащихся.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94692"/>
            <a:ext cx="75009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i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 этап – основной: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Входная диагностика ЗУН, УУД;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Ознакомление родителей с особенностями адаптационного периода учащихся 5 классов , с содержанием и методами обучения, с системой  требований к учащимся 5 классов,  с целями и задачами работы  по преемственности между начальным и основным общем образованием, требованиями ФГОС;</a:t>
            </a:r>
          </a:p>
          <a:p>
            <a:pPr marL="342900" indent="-34290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3. Выявление организационно – психологических проблем классного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коллектива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изучение индивидуальных особенностей учащихся, коррекция деятельности педагогов среднего звена с целью создания комфортных  условий для адаптации учащихся  5 классов в среднем звене обучения  познавательной учебной мотивации;</a:t>
            </a:r>
          </a:p>
          <a:p>
            <a:pPr marL="342900" indent="-34290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4. Адаптационный тренинг;</a:t>
            </a:r>
          </a:p>
          <a:p>
            <a:pPr marL="342900" indent="-34290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5. Родительские собрания с участием учителей.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714356"/>
            <a:ext cx="58579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Заключительный этап:</a:t>
            </a:r>
          </a:p>
          <a:p>
            <a:pPr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Анализ итогов обучения в 5 классе;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Подведение итогов  работы по преемственности,  определение трудностей в развитии учащихся;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Анализ работы по преемственности с одаренными учащимися, учащихся с особыми образовательными потребностями.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4813994"/>
            <a:ext cx="6000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5. Предполагаемые результаты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6. Планирование деятельности:</a:t>
            </a:r>
            <a:endParaRPr lang="ru-RU" sz="2000" b="1" u="sng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7555" y="571480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ФГОС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428736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2800" b="1" dirty="0" smtClean="0">
                <a:solidFill>
                  <a:srgbClr val="C00000"/>
                </a:solidFill>
              </a:rPr>
              <a:t>Стандарт</a:t>
            </a:r>
            <a:r>
              <a:rPr lang="ru-RU" altLang="zh-CN" sz="2800" dirty="0" smtClean="0"/>
              <a:t> – 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это средство обеспечения стабильности качества образования, его постоянного воспроизводства и развития. </a:t>
            </a:r>
            <a:endParaRPr lang="en-US" altLang="zh-CN" sz="2800" b="1" dirty="0" smtClean="0">
              <a:solidFill>
                <a:srgbClr val="002060"/>
              </a:solidFill>
            </a:endParaRPr>
          </a:p>
          <a:p>
            <a:r>
              <a:rPr lang="ru-RU" altLang="zh-CN" sz="2800" b="1" dirty="0" smtClean="0">
                <a:solidFill>
                  <a:srgbClr val="002060"/>
                </a:solidFill>
              </a:rPr>
              <a:t>Стандарт, будучи стабильным, в то же время динамичен и открыт для изменений, отражающих общественные потребности и возможности системы образования.</a:t>
            </a:r>
            <a:endParaRPr lang="ru-RU" sz="28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472" y="642918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основе ФГОС лежит принцип:</a:t>
            </a:r>
            <a:endParaRPr lang="ru-RU" sz="2400" b="1" i="1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ru-RU" sz="2400" b="1" i="1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единство  </a:t>
            </a:r>
            <a:r>
              <a:rPr lang="ru-RU" sz="24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преемственности и развития.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преемственно </a:t>
            </a:r>
            <a:r>
              <a:rPr lang="ru-RU" sz="2400" b="1" kern="0" dirty="0">
                <a:solidFill>
                  <a:srgbClr val="002060"/>
                </a:solidFill>
              </a:rPr>
              <a:t>развивает многие идеи, реализованные (или декларированные) в предшествующих проектах образовательных стандартов (или их аналогах);</a:t>
            </a:r>
          </a:p>
          <a:p>
            <a:pPr>
              <a:lnSpc>
                <a:spcPct val="80000"/>
              </a:lnSpc>
              <a:defRPr/>
            </a:pPr>
            <a:endParaRPr lang="ru-RU" sz="24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обеспечивает  преемственность</a:t>
            </a:r>
            <a:r>
              <a:rPr lang="ru-RU" sz="2400" b="1" kern="0" dirty="0">
                <a:solidFill>
                  <a:srgbClr val="002060"/>
                </a:solidFill>
              </a:rPr>
              <a:t>,  как ступеней общего образования, так и всей системы основных   образовательных   программ  - от дошкольных   до профессиональных.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42919"/>
            <a:ext cx="457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E1A16"/>
                </a:solidFill>
              </a:rPr>
              <a:t>ФГОС ступеней обучения – преемственность и развитие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910" y="2071678"/>
            <a:ext cx="3714776" cy="31729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</a:rPr>
              <a:t>Федеральный</a:t>
            </a:r>
          </a:p>
          <a:p>
            <a:pPr>
              <a:lnSpc>
                <a:spcPct val="90000"/>
              </a:lnSpc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</a:rPr>
              <a:t>государственный</a:t>
            </a:r>
          </a:p>
          <a:p>
            <a:pPr>
              <a:lnSpc>
                <a:spcPct val="90000"/>
              </a:lnSpc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</a:rPr>
              <a:t>образовательный стандарт </a:t>
            </a:r>
            <a:r>
              <a:rPr lang="ru-RU" sz="2800" b="1" dirty="0">
                <a:solidFill>
                  <a:srgbClr val="CC3300"/>
                </a:solidFill>
                <a:latin typeface="Times New Roman" pitchFamily="18" charset="0"/>
              </a:rPr>
              <a:t>начального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</a:rPr>
              <a:t>общего образования 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4336026" y="3088675"/>
            <a:ext cx="1296144" cy="86409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846551"/>
            <a:ext cx="3448044" cy="35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643570" y="2214554"/>
            <a:ext cx="3143272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Федеральный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государственный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образовательный стандарт </a:t>
            </a: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</a:rPr>
              <a:t>основного</a:t>
            </a:r>
            <a:r>
              <a:rPr lang="ru-RU" sz="2800" b="1" dirty="0" smtClean="0">
                <a:solidFill>
                  <a:srgbClr val="432D23"/>
                </a:solidFill>
                <a:latin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общего образования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571480"/>
            <a:ext cx="8183562" cy="10509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Что такое преемственность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20840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AE1A16"/>
                </a:solidFill>
              </a:rPr>
              <a:t>Преемственность</a:t>
            </a:r>
            <a:r>
              <a:rPr lang="ru-RU" sz="2800" dirty="0" smtClean="0"/>
              <a:t> – </a:t>
            </a:r>
            <a:r>
              <a:rPr lang="ru-RU" sz="2800" b="1" dirty="0" smtClean="0">
                <a:solidFill>
                  <a:srgbClr val="002060"/>
                </a:solidFill>
              </a:rPr>
              <a:t>это связь между явлениями в процессе развития в природе, обществе и познании, когда новое, сменяя старое, </a:t>
            </a:r>
            <a:r>
              <a:rPr lang="ru-RU" sz="2800" b="1" dirty="0" smtClean="0">
                <a:solidFill>
                  <a:srgbClr val="C00000"/>
                </a:solidFill>
              </a:rPr>
              <a:t>сохраняет в себе некоторые его элементы.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В обществе означает передачу и усвоение социальных и культурных ценностей от поколения к поколению, от формации к формации.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9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AE1A16"/>
                </a:solidFill>
              </a:rPr>
              <a:t>Преемственность в образовании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</a:rPr>
              <a:t>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500174"/>
            <a:ext cx="78581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AE1A16"/>
                </a:solidFill>
              </a:rPr>
              <a:t>– </a:t>
            </a:r>
            <a:r>
              <a:rPr lang="ru-RU" sz="2800" b="1" dirty="0" smtClean="0">
                <a:solidFill>
                  <a:srgbClr val="AE1A16"/>
                </a:solidFill>
              </a:rPr>
              <a:t>это система связей</a:t>
            </a:r>
            <a:r>
              <a:rPr lang="ru-RU" sz="2800" dirty="0" smtClean="0">
                <a:solidFill>
                  <a:srgbClr val="AE1A16"/>
                </a:solidFill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</a:rPr>
              <a:t>обеспечивающая взаимодействие основных задач, содержания и методов обучения и воспитания с целью создания единого непрерывного образовательного процесса на смежных этапах развития ребенка.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00108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Преемственность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— это не только подготовка к новому, но и, что еще более важно и существенно, </a:t>
            </a:r>
            <a:r>
              <a:rPr lang="ru-RU" sz="2800" b="1" dirty="0" smtClean="0">
                <a:solidFill>
                  <a:srgbClr val="C00000"/>
                </a:solidFill>
              </a:rPr>
              <a:t>сохранение и развитие необходимого и целесообразного старого, связь между новым и старым как основа поступательного развития процесса.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9"/>
            <a:ext cx="76438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AE1A16"/>
                </a:solidFill>
              </a:rPr>
              <a:t>Основанием преемственности</a:t>
            </a:r>
            <a:r>
              <a:rPr lang="ru-RU" sz="3600" dirty="0" smtClean="0">
                <a:solidFill>
                  <a:srgbClr val="AE1A16"/>
                </a:solidFill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разных ступеней образовательной системы может стать ориентация на ключевой стратегический приоритет непрерывного образования — </a:t>
            </a:r>
            <a:r>
              <a:rPr lang="ru-RU" sz="3600" b="1" dirty="0" smtClean="0">
                <a:solidFill>
                  <a:srgbClr val="AE1A16"/>
                </a:solidFill>
              </a:rPr>
              <a:t>формирование умения учиться</a:t>
            </a:r>
            <a:r>
              <a:rPr lang="ru-RU" sz="3600" dirty="0" smtClean="0">
                <a:solidFill>
                  <a:srgbClr val="AE1A16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000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«…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главная задача начальных классов – это научить ребенка учиться. Научить пользоваться тем инструментом, без которого ему с каждым годом все труднее и труднее овладевать знаниями, без которого он становится неуспевающим и неспособным».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4813994"/>
            <a:ext cx="4071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В.А. Сухомлинский, 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книга «Разговор с молодым директором школы»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4F4F4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138</TotalTime>
  <Words>739</Words>
  <Application>Microsoft Office PowerPoint</Application>
  <PresentationFormat>Экран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Преемственность начального  и основного общего  образования в условиях реализации ФГОС</vt:lpstr>
      <vt:lpstr>Слайд 2</vt:lpstr>
      <vt:lpstr>Слайд 3</vt:lpstr>
      <vt:lpstr>Слайд 4</vt:lpstr>
      <vt:lpstr>Что такое преемственность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Преемственность начального  и основного общего  образования в условиях реализации ФГОС</dc:title>
  <dc:creator>Admin</dc:creator>
  <cp:lastModifiedBy>Admin</cp:lastModifiedBy>
  <cp:revision>15</cp:revision>
  <dcterms:created xsi:type="dcterms:W3CDTF">2014-10-19T14:23:41Z</dcterms:created>
  <dcterms:modified xsi:type="dcterms:W3CDTF">2014-10-21T18:00:43Z</dcterms:modified>
</cp:coreProperties>
</file>