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300" r:id="rId5"/>
    <p:sldId id="259" r:id="rId6"/>
    <p:sldId id="274" r:id="rId7"/>
    <p:sldId id="276" r:id="rId8"/>
    <p:sldId id="277" r:id="rId9"/>
    <p:sldId id="275" r:id="rId10"/>
    <p:sldId id="271" r:id="rId11"/>
    <p:sldId id="261" r:id="rId12"/>
    <p:sldId id="301" r:id="rId13"/>
    <p:sldId id="303" r:id="rId14"/>
    <p:sldId id="302" r:id="rId15"/>
    <p:sldId id="264" r:id="rId16"/>
    <p:sldId id="304" r:id="rId17"/>
    <p:sldId id="278" r:id="rId18"/>
    <p:sldId id="280" r:id="rId19"/>
    <p:sldId id="286" r:id="rId20"/>
    <p:sldId id="279" r:id="rId21"/>
    <p:sldId id="283" r:id="rId22"/>
    <p:sldId id="282" r:id="rId23"/>
    <p:sldId id="284" r:id="rId24"/>
    <p:sldId id="263" r:id="rId25"/>
    <p:sldId id="287" r:id="rId26"/>
    <p:sldId id="265" r:id="rId27"/>
    <p:sldId id="266" r:id="rId28"/>
    <p:sldId id="267" r:id="rId29"/>
    <p:sldId id="268" r:id="rId30"/>
    <p:sldId id="269" r:id="rId31"/>
    <p:sldId id="270" r:id="rId32"/>
    <p:sldId id="288" r:id="rId33"/>
    <p:sldId id="305" r:id="rId34"/>
    <p:sldId id="306" r:id="rId35"/>
    <p:sldId id="307" r:id="rId36"/>
    <p:sldId id="273" r:id="rId37"/>
    <p:sldId id="290" r:id="rId38"/>
    <p:sldId id="292" r:id="rId39"/>
    <p:sldId id="293" r:id="rId40"/>
    <p:sldId id="295" r:id="rId41"/>
    <p:sldId id="294" r:id="rId42"/>
    <p:sldId id="262" r:id="rId43"/>
    <p:sldId id="272" r:id="rId44"/>
    <p:sldId id="299" r:id="rId45"/>
    <p:sldId id="298" r:id="rId46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EE501-14A7-4998-B05F-D3CBFD5C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98" y="1229027"/>
            <a:ext cx="10722795" cy="5171773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и проведение итогового сочинения (изложения)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2024/2025 учебном году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Областное государственное автономное учреждение </a:t>
            </a:r>
            <a:b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«Смоленский региональный центр оценки качества образования»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BB25A3-384F-49C5-B0BA-2C18BFFC6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282" y="460740"/>
            <a:ext cx="9788318" cy="436178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Комплекты тем итогового сочинения </a:t>
            </a:r>
            <a:r>
              <a:rPr lang="ru-RU" sz="24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 15 минут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проведения итогового сочинения </a:t>
            </a:r>
            <a:r>
              <a:rPr lang="ru-RU" sz="24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размещаются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topic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rustest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(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rustest.ru). 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Тексты для итогового изложения 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направляются ОГАУ СРЦОКО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ОМСУ до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начала проведения итогового изложения. </a:t>
            </a:r>
          </a:p>
          <a:p>
            <a:pPr algn="just"/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 возникновения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нештатных ситуаций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(недоступность или неработоспособность указанного информационного портала, официального сайта) по запросу специалиста Министерства, ответственного за вопросы, связанные с проведением итогового сочинения (изложения), комплекты тем итогового сочинения направляются ФГБУ «ФЦТ» на электронные адреса указанного 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специалиста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33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Без назва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5591" r="24506" b="8005"/>
          <a:stretch/>
        </p:blipFill>
        <p:spPr bwMode="auto">
          <a:xfrm>
            <a:off x="9970719" y="3695178"/>
            <a:ext cx="1678488" cy="29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3D0-545D-47A9-B298-47A1931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122" y="1150204"/>
            <a:ext cx="10336695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ПРОДОЛЖИТЕЛЬНОСТЬ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написания 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 (И) </a:t>
            </a: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sz="3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часа 55 минут (235 минут)</a:t>
            </a: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7968" y="2428003"/>
            <a:ext cx="103464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ИС (И) с ОВЗ, </a:t>
            </a:r>
            <a:endParaRPr lang="ru-RU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 (И) – детей-инвалидов и инвалидов 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</a:t>
            </a:r>
          </a:p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написания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работы может быть </a:t>
            </a:r>
            <a:endParaRPr lang="ru-RU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увеличена </a:t>
            </a:r>
            <a:r>
              <a:rPr lang="ru-RU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1,5 часа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3D0-545D-47A9-B298-47A1931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96" y="248330"/>
            <a:ext cx="10336695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ТАЙМИНГ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 (И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601" y="1444668"/>
            <a:ext cx="10177669" cy="4993710"/>
          </a:xfrm>
        </p:spPr>
        <p:txBody>
          <a:bodyPr>
            <a:normAutofit fontScale="32500" lnSpcReduction="20000"/>
          </a:bodyPr>
          <a:lstStyle/>
          <a:p>
            <a:r>
              <a:rPr lang="ru-RU" sz="96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Начиная с 9:00 </a:t>
            </a:r>
            <a:r>
              <a:rPr lang="ru-RU" sz="96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вход участников ИС (И</a:t>
            </a:r>
            <a:r>
              <a:rPr lang="ru-RU" sz="9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ru-RU" sz="9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96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9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Начиная </a:t>
            </a:r>
            <a:r>
              <a:rPr lang="ru-RU" sz="96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с 9:45</a:t>
            </a:r>
            <a:r>
              <a:rPr lang="ru-RU" sz="9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члены комиссии по проведению ИС (И) принимают у руководителя темы ИС, тесты изложения.</a:t>
            </a:r>
            <a:endParaRPr lang="ru-RU" sz="2800" dirty="0"/>
          </a:p>
          <a:p>
            <a:pPr algn="just"/>
            <a:endParaRPr lang="ru-RU" sz="9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9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9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ru-RU" sz="9600" b="1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:00</a:t>
            </a:r>
            <a:r>
              <a:rPr lang="ru-RU" sz="9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ru-RU" sz="96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– начало ИС (И</a:t>
            </a:r>
            <a:r>
              <a:rPr lang="ru-RU" sz="9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ru-RU" sz="9600" i="1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algn="just"/>
            <a:r>
              <a:rPr lang="ru-RU" sz="96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Инструктаж. </a:t>
            </a:r>
            <a:endParaRPr lang="ru-RU" sz="9600" b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endParaRPr lang="ru-RU" sz="96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</p:txBody>
      </p:sp>
      <p:pic>
        <p:nvPicPr>
          <p:cNvPr id="2051" name="Picture 3" descr="C:\Users\Елена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" y="544100"/>
            <a:ext cx="1713064" cy="1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a4777d8ad98d85e356be4b8279463200_i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" y="2392472"/>
            <a:ext cx="1713064" cy="15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7" y="4409162"/>
            <a:ext cx="1669563" cy="15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445" y="968679"/>
            <a:ext cx="10223234" cy="476824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Если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участник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опоздал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,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он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допускается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к написанию ИС (И),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при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этом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время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окончания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написания</a:t>
            </a: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ИС (И),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зафиксированное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на доске  </a:t>
            </a: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(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информационном стенде),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не продлевается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endParaRPr lang="ru-RU" sz="2800" i="1" u="sng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i="1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Повторный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общий инструктаж для опоздавших участников </a:t>
            </a:r>
            <a:r>
              <a:rPr lang="ru-RU" sz="2800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не проводится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Члены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комиссии по проведению ИС (И) предоставляют необходимую информацию для заполнения регистрационных полей бланков ИС (И).</a:t>
            </a:r>
            <a:endParaRPr lang="ru-RU" sz="2800" b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 descr="C:\Users\Елена\Desktop\opozdani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695145" y="328389"/>
            <a:ext cx="2089759" cy="26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13756703_1f285bdb069e0616c158ce50b71bc036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" y="176408"/>
            <a:ext cx="2936310" cy="29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3D0-545D-47A9-B298-47A1931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87" y="277034"/>
            <a:ext cx="8569800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ТАЙМИНГ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 (И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189" y="1444668"/>
            <a:ext cx="8447081" cy="286010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минут </a:t>
            </a:r>
            <a:r>
              <a:rPr lang="ru-RU" sz="28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за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минут 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 окончания ИС (И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):</a:t>
            </a: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сообщить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скором завершении ИС (И), 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необходимости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перенести написанные ИС (И) из черновиков в бланки записи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том числе в дополнительные бланки записи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9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 txBox="1">
            <a:spLocks/>
          </p:cNvSpPr>
          <p:nvPr/>
        </p:nvSpPr>
        <p:spPr>
          <a:xfrm>
            <a:off x="1467631" y="4313125"/>
            <a:ext cx="10163147" cy="234654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истечении установленного времени, зафиксированного на доске (стенде):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объявить об окончании выполнения ИС (И); </a:t>
            </a: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собрать бланки, черновики.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21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7CA98-CE23-4770-8590-D3F0CEB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21" y="223278"/>
            <a:ext cx="10204175" cy="886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 рабочем </a:t>
            </a:r>
            <a:r>
              <a:rPr lang="ru-RU" sz="2800" b="1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столе участников ИС (И)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находятся:</a:t>
            </a:r>
            <a:endParaRPr lang="ru-RU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DBF2A9-F520-41DF-BE0E-D080CCB0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637" y="1122441"/>
            <a:ext cx="10524771" cy="29109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и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(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дополнительные бланки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ручка </a:t>
            </a:r>
            <a:r>
              <a:rPr lang="ru-RU" sz="24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b="1" dirty="0" err="1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гелевая</a:t>
            </a:r>
            <a:r>
              <a:rPr lang="ru-RU" sz="24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капиллярная с чернилами черного цвета)</a:t>
            </a:r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документ, удостоверяющий личность;</a:t>
            </a:r>
          </a:p>
          <a:p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</a:t>
            </a:r>
            <a:r>
              <a:rPr lang="ru-RU" sz="2400" b="1" u="sng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</a:t>
            </a:r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орфографический словарь, выданный по месту проведения итогового сочинения;</a:t>
            </a:r>
          </a:p>
          <a:p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</a:t>
            </a:r>
            <a:r>
              <a:rPr lang="ru-RU" sz="2400" b="1" u="sng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изложения </a:t>
            </a:r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орфографический и толковый словари, выданные по месту проведения итогового изложения;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инструкция для участников итогового сочинения (изложения);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черновики, выданные по месту проведения ИС (И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7CA98-CE23-4770-8590-D3F0CEB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89" y="624110"/>
            <a:ext cx="10204175" cy="8866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 рабочем столе участников ИС (И)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при необходимости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могут находиться</a:t>
            </a:r>
            <a:r>
              <a:rPr lang="ru-RU" sz="28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DBF2A9-F520-41DF-BE0E-D080CCB0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268" y="1648535"/>
            <a:ext cx="10045150" cy="5102087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лекарства;</a:t>
            </a:r>
            <a:endParaRPr lang="ru-RU" sz="2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продукты питания для дополнительного приема пищи (перекус), бутилированная</a:t>
            </a:r>
            <a:r>
              <a:rPr lang="ru-RU" sz="2800" spc="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питьевая вода </a:t>
            </a:r>
            <a:r>
              <a:rPr lang="ru-RU" sz="2800" b="1" u="sng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при условии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что упаковка указанных продуктов питания и воды, а также их</a:t>
            </a:r>
            <a:r>
              <a:rPr lang="ru-RU" sz="2800" spc="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потребление не будут отвлекать других участников ИС (И) от</a:t>
            </a:r>
            <a:r>
              <a:rPr lang="ru-RU" sz="2800" spc="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написания</a:t>
            </a:r>
            <a:r>
              <a:rPr lang="ru-RU" sz="2800" spc="-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ими</a:t>
            </a:r>
            <a:r>
              <a:rPr lang="ru-RU" sz="2800" spc="-1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ИС (И</a:t>
            </a:r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ИС (И) с ОВЗ, участников ИС (И) – детей-инвалидов, инвалидов специальные технические </a:t>
            </a:r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средства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881" y="949786"/>
            <a:ext cx="9924836" cy="4317761"/>
          </a:xfrm>
        </p:spPr>
        <p:txBody>
          <a:bodyPr>
            <a:noAutofit/>
          </a:bodyPr>
          <a:lstStyle/>
          <a:p>
            <a:pPr lvl="0"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правила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заполнения 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сочинения (изложения)</a:t>
            </a:r>
            <a:r>
              <a:rPr lang="ru-RU" sz="5400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Елена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19" y="1976230"/>
            <a:ext cx="1753644" cy="17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download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55" y="4851630"/>
            <a:ext cx="2145331" cy="14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983" y="235803"/>
            <a:ext cx="9758005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Категорически ЗАПРЕЩАЕТСЯ: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155" y="1335640"/>
            <a:ext cx="9737457" cy="45755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делать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полях бланков, вне полей бланков какие-либо записи и (или) пометки, не относящиеся к содержанию полей бланков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использовать для заполнения бланков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цветные ручки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вместо </a:t>
            </a:r>
            <a:r>
              <a:rPr lang="ru-RU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гелевой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капиллярной ручки с чернилами ярко-черного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цвета;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исправления внесенной в бланки информации (корректирующую жидкость,  «ластик» и др.).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6" name="Picture 6" descr="C:\Users\Елен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9" y="4035427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94839" y="3893906"/>
            <a:ext cx="1838326" cy="2732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94840" y="3893906"/>
            <a:ext cx="1838324" cy="2627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832932" y="4035427"/>
            <a:ext cx="2004354" cy="2732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972800" y="1976230"/>
            <a:ext cx="1162539" cy="1753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0972800" y="1976230"/>
            <a:ext cx="1162539" cy="1753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0053638" y="4140243"/>
            <a:ext cx="1838324" cy="2627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4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217714" y="163286"/>
            <a:ext cx="4219815" cy="6291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9" y="293914"/>
            <a:ext cx="3854824" cy="628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163286"/>
            <a:ext cx="3519288" cy="629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2" y="1126418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63088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4455" y="5149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59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91FC38-0576-497D-B5A4-4C9AE19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84" y="264915"/>
            <a:ext cx="9437273" cy="848139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Нормативная документация: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3642C9-78B7-41F5-8FB1-182AC74D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35" y="954157"/>
            <a:ext cx="9925878" cy="539363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29.12.2012 № 273-ФЗ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образовании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Федерации»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Постановление Правительства РФ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29.11.2021 № 2085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просвещения РФ и Федеральной службы по надзору в сфере образования и науки от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04.04.2023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233/552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документы, рекомендуемые при организации и проведении итогового сочинения (изложения) в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 (письмо Федеральной службы по надзору в сфере образования и науки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14.10.2024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04-323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/>
            <a:endParaRPr lang="ru-RU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478973" y="276087"/>
            <a:ext cx="4100072" cy="5906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15" y="1125651"/>
            <a:ext cx="1182700" cy="4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5105400" y="184838"/>
            <a:ext cx="6505865" cy="2476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57543" y="1167462"/>
            <a:ext cx="6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6 7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8774" y="1217808"/>
            <a:ext cx="96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1 1  1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16451" y="1202419"/>
            <a:ext cx="8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  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85127" y="1173225"/>
            <a:ext cx="6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92658" y="1217808"/>
            <a:ext cx="1572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     0   </a:t>
            </a:r>
            <a:r>
              <a:rPr lang="ru-RU" sz="1300" b="1" dirty="0" smtClean="0"/>
              <a:t>4   </a:t>
            </a:r>
            <a:r>
              <a:rPr lang="ru-RU" sz="1300" b="1" dirty="0" smtClean="0"/>
              <a:t>1  2   2  </a:t>
            </a:r>
            <a:r>
              <a:rPr lang="ru-RU" sz="1300" b="1" dirty="0" smtClean="0"/>
              <a:t>4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69774" y="1760144"/>
            <a:ext cx="958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2 0</a:t>
            </a:r>
            <a:endParaRPr lang="ru-RU" sz="16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7210" y="1805591"/>
            <a:ext cx="1761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6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С ОЧ И Н Е Н И Е</a:t>
            </a:r>
            <a:endParaRPr lang="ru-RU" sz="1400" spc="6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4425" y="1790921"/>
            <a:ext cx="91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 2  2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05847" y="1821699"/>
            <a:ext cx="294291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2</a:t>
            </a:r>
            <a:endParaRPr lang="ru-RU" sz="1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69694" y="1699358"/>
            <a:ext cx="194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1 2 5 6 3 2 1 5 4 7 8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20677" y="1198240"/>
            <a:ext cx="96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1 1  1</a:t>
            </a:r>
            <a:endParaRPr lang="ru-RU" sz="1600" b="1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691743" y="2905264"/>
            <a:ext cx="6788404" cy="35445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Гелевые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или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капиллярные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ручки с чернилами черного цвета!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Каждая цифра и буква во всех заполняемых полях бланка регистрации и верхней части бланков записи (дополнительных бланков записи) тщательно копируется с образца ее написания из строки с образцами написания символов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«Количество бланков записи»</a:t>
            </a:r>
            <a:r>
              <a:rPr lang="ru-RU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итогового сочинения (изложения)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завершении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ИС (И)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присутствии участника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</a:t>
            </a:r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учитывается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endParaRPr lang="ru-RU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7049555" y="2314534"/>
            <a:ext cx="4206871" cy="1578430"/>
          </a:xfrm>
          <a:prstGeom prst="bentConnector3">
            <a:avLst>
              <a:gd name="adj1" fmla="val 11469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576942"/>
            <a:ext cx="5269593" cy="372291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50990" y="799963"/>
            <a:ext cx="4586284" cy="40026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</a:t>
            </a:r>
            <a:r>
              <a:rPr lang="ru-RU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средней части бланка регистрации заполняются участником 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 (И) самостоятельно </a:t>
            </a:r>
            <a:r>
              <a:rPr lang="ru-RU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согласно документу, удостоверяющему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личность участника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начиная с первой позиции каждого поля</a:t>
            </a:r>
            <a:endParaRPr lang="ru-RU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ДЕЛАТЬ ПРОЧЕРКИ</a:t>
            </a:r>
            <a:r>
              <a:rPr lang="ru-RU" sz="7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ИС (И) не имеет информации для заполнения какого-то конкретного поля. </a:t>
            </a:r>
            <a:r>
              <a:rPr lang="ru-RU" sz="7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ОСТАВИТЬ это поле ПУСТЫМ</a:t>
            </a:r>
          </a:p>
          <a:p>
            <a:pPr marL="0" indent="0">
              <a:buNone/>
            </a:pPr>
            <a:endParaRPr lang="ru-RU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средней части бланка регистрации расположена </a:t>
            </a:r>
            <a:endParaRPr lang="ru-RU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краткая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инструкция  </a:t>
            </a:r>
          </a:p>
          <a:p>
            <a:pPr marL="0" indent="0">
              <a:buNone/>
            </a:pPr>
            <a:endParaRPr lang="ru-RU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подписи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участника ИС (И). </a:t>
            </a:r>
            <a:endParaRPr lang="ru-RU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21627"/>
            <a:ext cx="5257800" cy="216626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8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1271" y="435429"/>
            <a:ext cx="4103272" cy="53557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ru-RU" sz="3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(два)</a:t>
            </a:r>
            <a:r>
              <a:rPr lang="en-US" sz="3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8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односторонних</a:t>
            </a:r>
            <a:r>
              <a:rPr lang="ru-RU" sz="3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бланка </a:t>
            </a: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записи</a:t>
            </a:r>
            <a:endParaRPr lang="ru-RU" sz="3800" b="1" u="sng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Поля: «Код региона», «Код вида работы», «Наименование вида работы», «Номер темы» должны быть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продублированы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бланка регистрации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первый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ставится цифра 1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just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далее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«ФИО участника»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прописью. В случае нехватки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места участник может внести только фамилию и инициалы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" y="304802"/>
            <a:ext cx="3596244" cy="624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8" y="304802"/>
            <a:ext cx="3527613" cy="617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41171" y="761999"/>
            <a:ext cx="2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8141" y="673421"/>
            <a:ext cx="2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6356" y="1273629"/>
            <a:ext cx="974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12563215478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3326" y="1273629"/>
            <a:ext cx="974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12563215478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069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21829" y="819158"/>
            <a:ext cx="60204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бланк записи</a:t>
            </a:r>
          </a:p>
          <a:p>
            <a:pPr algn="just"/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Выдается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 (И)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запросу участника</a:t>
            </a:r>
            <a:r>
              <a:rPr lang="ru-RU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нехватки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места для оформления ИС (И) на лицевых сторонах бланков записи из комплекта участника ИС (И).</a:t>
            </a:r>
          </a:p>
          <a:p>
            <a:pPr algn="just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«Код работы» </a:t>
            </a: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заполнено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автоматически –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</a:t>
            </a:r>
            <a:r>
              <a:rPr lang="ru-RU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  совпадает с кодом работы на бланке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и бланках записи.</a:t>
            </a:r>
          </a:p>
          <a:p>
            <a:pPr algn="just"/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«Лист №»</a:t>
            </a:r>
            <a:r>
              <a:rPr lang="ru-RU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</a:t>
            </a:r>
            <a:r>
              <a:rPr lang="ru-RU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ИС (И)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ставится цифра –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и т.д.</a:t>
            </a:r>
          </a:p>
          <a:p>
            <a:pPr algn="just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«Код региона», «Код вида работы», «Наименование вида работы», «Номер темы» должны быть продублированы с бланка регистрации</a:t>
            </a:r>
          </a:p>
          <a:p>
            <a:pPr algn="just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348343"/>
            <a:ext cx="5072742" cy="6041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3929742" y="1132115"/>
            <a:ext cx="1567543" cy="52251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71898" y="740228"/>
            <a:ext cx="31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D82349-5F71-4461-9BFA-21BABF14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73" y="1164949"/>
            <a:ext cx="10204173" cy="5878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проверяют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правильность заполнения</a:t>
            </a:r>
            <a:r>
              <a:rPr lang="ru-RU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участниками ИС (И) регистрационных полей 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бланков;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проверяют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 регистрации и бланки записи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каждого участника ИС (И) на корректность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вписанного участником ИС (И) кода работы, наименования вида работы, номера темы итогового сочинения (текста для итогового изложения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);</a:t>
            </a:r>
            <a:endParaRPr lang="ru-RU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ставит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«Z»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области бланка записи (или дополнительного бланка записи), оставшейся 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незаполненной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заполняют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поле «Количество бланков записи</a:t>
            </a:r>
            <a:r>
              <a:rPr lang="ru-RU" sz="26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  <a:r>
              <a:rPr lang="ru-RU" sz="2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бланках регистрации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участников ИС (И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).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указанное поле вписывается то количество бланков записи, включая дополнительные бланки записи (в случае если такие выдавались по запросу участника), </a:t>
            </a:r>
            <a:r>
              <a:rPr lang="ru-RU" sz="26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которое было использовано </a:t>
            </a:r>
            <a:r>
              <a:rPr lang="ru-RU" sz="26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участником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2075" y="92928"/>
            <a:ext cx="10829925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Члены комиссии по проведению ИС (И):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997" y="719360"/>
            <a:ext cx="9794565" cy="128089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Члены комиссии по проведению ИС (И) </a:t>
            </a:r>
            <a:r>
              <a:rPr lang="ru-RU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заполняют отчетные формы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использованные во время проведения ИС (И),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том числе </a:t>
            </a:r>
            <a:r>
              <a:rPr lang="ru-RU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форму </a:t>
            </a:r>
            <a:r>
              <a:rPr lang="ru-RU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ИС-05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«Ведомость проведения итогового сочинения (изложения) в учебном кабинете ОО (месте проведения)». В свою очередь, </a:t>
            </a:r>
            <a:r>
              <a:rPr lang="ru-RU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 проверяет свои данные, внесенные в ведомость, подтверждая их </a:t>
            </a:r>
            <a:r>
              <a:rPr lang="ru-RU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личной подписью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28" y="2271473"/>
            <a:ext cx="8624847" cy="40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714387" y="3619499"/>
            <a:ext cx="665018" cy="819151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89B03E-0688-42B2-9239-5720FA84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624110"/>
            <a:ext cx="9901099" cy="7276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 время проведения ИС (И) </a:t>
            </a:r>
            <a:r>
              <a:rPr lang="ru-RU" sz="32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запрещается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C013F5-B096-4807-9334-5FA9BDFB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348297"/>
            <a:ext cx="10629899" cy="4233353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/>
              <a:t>членам комиссии по проведению ИС (И</a:t>
            </a:r>
            <a:r>
              <a:rPr lang="ru-RU" sz="2800" dirty="0"/>
              <a:t>) -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оказывать содействие участникам ИС (И)</a:t>
            </a:r>
          </a:p>
          <a:p>
            <a:pPr algn="just"/>
            <a:r>
              <a:rPr lang="ru-RU" sz="2800" b="1" u="sng" dirty="0"/>
              <a:t>участникам ИС (И)</a:t>
            </a:r>
            <a:r>
              <a:rPr lang="ru-RU" sz="2800" dirty="0"/>
              <a:t> –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словари, пользоваться текстами литературного материала (художественными произведениями, дневниками, мемуарами, публицистикой, другими литературными </a:t>
            </a:r>
            <a:r>
              <a:rPr lang="ru-RU" sz="2800" dirty="0" smtClean="0"/>
              <a:t>источниками)</a:t>
            </a:r>
            <a:endParaRPr lang="ru-RU" sz="2800" dirty="0"/>
          </a:p>
        </p:txBody>
      </p:sp>
      <p:pic>
        <p:nvPicPr>
          <p:cNvPr id="5122" name="Picture 2" descr="C:\Users\Елена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71437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6FA7E-6CB8-4473-880B-A9A911E4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29" y="624110"/>
            <a:ext cx="10300771" cy="161231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 ИС (И), нарушившие 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вышеперечисленные требования (подпункт 1 пункта 28 Порядка 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ГИА-11), </a:t>
            </a:r>
            <a:r>
              <a:rPr lang="ru-RU" sz="24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удаляются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ИС (И) членом комиссии по проведению ИС (И).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0B6FF-1DB9-4E2E-BDCE-3946CD9D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606" y="2189801"/>
            <a:ext cx="10166142" cy="406841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Член комиссии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проведению ИС (И)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составляет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«Акт об удалении участника итогового сочинения (изложения)»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(форма</a:t>
            </a:r>
            <a:r>
              <a:rPr lang="ru-RU" sz="20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ИС-09)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вносит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соответствующую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отметку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форму ИС-05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«Ведомость проведения итогового сочинения (изложения) в учебном кабинете ОО (месте проведения)».</a:t>
            </a:r>
          </a:p>
          <a:p>
            <a:pPr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частник ИС (И) </a:t>
            </a:r>
            <a:r>
              <a:rPr lang="ru-RU" sz="20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должен поставить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свою подпись в указанной форме. </a:t>
            </a:r>
          </a:p>
          <a:p>
            <a:pPr algn="just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бланке регистрации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указанного участника ИС (И) необходимо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внести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отметку «Х» </a:t>
            </a:r>
            <a:r>
              <a:rPr lang="ru-RU" sz="20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поле «Удален».</a:t>
            </a:r>
          </a:p>
          <a:p>
            <a:pPr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Внесение отметки в поле «Удален»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подтверждается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подписью члена комиссии по проведению ИС (И).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4B1B5-CAD8-4D04-94D0-25A6B1B1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42" y="301330"/>
            <a:ext cx="9881295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полей нижней части бланка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регистрации, если участник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удален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ИС (И)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961090-9A3A-4C2E-8171-39245CD7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17" y="2133600"/>
            <a:ext cx="9264995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68" y="1582220"/>
            <a:ext cx="8725845" cy="41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309BD-A0B5-43A9-ADBA-23525414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45" y="262160"/>
            <a:ext cx="10682080" cy="128089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случае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 (И)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состоянию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здоровья или другим объективным причинам </a:t>
            </a:r>
            <a:r>
              <a:rPr lang="ru-RU" sz="2400" b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 может завершить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написание ИС (И),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он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может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покинуть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место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проведения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 (И).</a:t>
            </a: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78B485-A34B-42A1-AFFB-4A673012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1" y="1722783"/>
            <a:ext cx="10191749" cy="4823791"/>
          </a:xfrm>
        </p:spPr>
        <p:txBody>
          <a:bodyPr>
            <a:normAutofit fontScale="92500" lnSpcReduction="20000"/>
          </a:bodyPr>
          <a:lstStyle/>
          <a:p>
            <a:pPr marL="134620" marR="140970" indent="449580" algn="just"/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Член комиссии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проведению ИС (И)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составляет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«Акт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досрочном завершении написания итогового сочинения (изложения) по уважительным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причинам» (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форма ИС-08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вносит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соответствующую отметку в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форму ИС-05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«Ведомость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проведения итогового сочинения (изложения) в учебном кабинете ОО (месте проведения)»</a:t>
            </a:r>
            <a:r>
              <a:rPr lang="ru-RU" sz="2500" spc="-31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500" b="1" spc="-31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частник ИС (И)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должен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поставить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свою подпись в указанной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форме.</a:t>
            </a:r>
          </a:p>
          <a:p>
            <a:pPr marL="134620" marR="140970" indent="449580" algn="just"/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бланке регистрации</a:t>
            </a:r>
            <a:r>
              <a:rPr lang="ru-RU" sz="25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указанного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участника ИС (И)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внести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отметку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«Х»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поле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«Не</a:t>
            </a:r>
            <a:r>
              <a:rPr lang="ru-RU" sz="25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закончил»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для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учета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организации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проверки, а также для последующего допуска указанных участников к повторной сдаче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 (И)</a:t>
            </a:r>
            <a:r>
              <a:rPr lang="ru-RU" sz="2500" spc="11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500" spc="11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дополнительные</a:t>
            </a:r>
            <a:r>
              <a:rPr lang="ru-RU" sz="2500" spc="13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даты.</a:t>
            </a:r>
            <a:r>
              <a:rPr lang="ru-RU" sz="2500" spc="12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34620" marR="140970" indent="449580" algn="just"/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Внесение</a:t>
            </a:r>
            <a:r>
              <a:rPr lang="ru-RU" sz="2500" spc="11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отметки</a:t>
            </a:r>
            <a:r>
              <a:rPr lang="ru-RU" sz="2500" spc="11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500" spc="12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поле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</a:rPr>
              <a:t>«Не</a:t>
            </a:r>
            <a:r>
              <a:rPr lang="ru-RU" sz="2500" b="1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</a:rPr>
              <a:t>закончил»</a:t>
            </a:r>
            <a:r>
              <a:rPr lang="ru-RU" sz="2500" b="1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подтверждается</a:t>
            </a:r>
            <a:r>
              <a:rPr lang="ru-RU" sz="2500" b="1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подписью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члена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комиссии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проведению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ИС (И</a:t>
            </a:r>
            <a:r>
              <a:rPr lang="ru-RU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6" name="Picture 2" descr="C:\Users\Елена\Desktop\SGSct025J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6"/>
            <a:ext cx="188594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3B21A-92A7-4487-91F1-7AFD36C1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88" y="110543"/>
            <a:ext cx="10217425" cy="12808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нормативная документация: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5F96E5-507C-4986-A531-FEF6483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470" y="1145495"/>
            <a:ext cx="9848090" cy="53273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 № 947-ОД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сроках и местах регистрации для участия в итоговом сочинении (изложении), сроках проведения итогового сочинения (изложения), местах информирования о результатах итогового сочинения (изложения) в Смоленской области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году»</a:t>
            </a:r>
          </a:p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 № 949-ОД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проведении итогового сочинения (изложения)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году»</a:t>
            </a:r>
          </a:p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952-ОД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A05CE5-3FB2-46A9-B67D-05E26A23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91" y="624110"/>
            <a:ext cx="9871021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полей нижней части бланка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регистрации, если участник </a:t>
            </a:r>
            <a:r>
              <a:rPr lang="ru-RU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закончил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 (И)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уважительным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причинам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Елена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85" y="2052393"/>
            <a:ext cx="8175480" cy="43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4168DB-F461-42C9-824D-B1F9197C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2" y="795130"/>
            <a:ext cx="9662560" cy="51160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Копирование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бланков ИС (И) с внесенной в бланк регистрации отметкой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«Х»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поле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«Не закончил» / «Удален»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подтвержденной подписью члена комиссии по проведению ИС (И),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производится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проверка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таких сочинений (изложений) </a:t>
            </a:r>
            <a:r>
              <a:rPr lang="ru-RU" sz="24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осуществляется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 </a:t>
            </a:r>
          </a:p>
          <a:p>
            <a:pPr algn="just"/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Указанные бланки ИС (И) вместе с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формой ИС-08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«Акт о досрочном завершении написания итогового сочинения (изложения) по уважительным причинам» </a:t>
            </a:r>
            <a:r>
              <a:rPr lang="ru-RU" sz="24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формой ИС-09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«Акт об удалении участника итогового сочинения (изложения)» передаются руководителю образовательной организации для учета, а также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для последующего допуска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указанных участников ИС (И) к повторной сдаче итогового сочинения (изложения) </a:t>
            </a:r>
            <a:r>
              <a:rPr lang="ru-RU" sz="24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дополнительные даты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Елена\Desktop\xerox-3025-2044212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51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" y="95251"/>
            <a:ext cx="2114550" cy="21145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95251"/>
            <a:ext cx="2114551" cy="21145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19" y="338360"/>
            <a:ext cx="10343407" cy="6584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Проверка итогового сочинения (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изложения)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316" y="927636"/>
            <a:ext cx="10402783" cy="4593061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Каждое сочинение (изложение) участников проверяется одним экспертом один раз на </a:t>
            </a:r>
            <a:r>
              <a:rPr lang="ru-RU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КОПИИ</a:t>
            </a:r>
            <a:r>
              <a:rPr lang="ru-RU" sz="2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ЗАПИСИ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бланке регистрации отмечаются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«Х»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клетки, соответствующие результатам оценивания работы.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Х» должен быть поставлен четко внутри квадрата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endParaRPr lang="ru-RU" sz="10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Результатом итогового сочинения (изложения) является 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«зачет»/«незачет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  <a:p>
            <a:pPr marL="82296" lvl="0" indent="0">
              <a:buNone/>
            </a:pPr>
            <a:endParaRPr lang="ru-RU" sz="105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Для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получения </a:t>
            </a:r>
            <a:r>
              <a:rPr lang="ru-RU" sz="2400" b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«зачета»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сочинение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(изложение) 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получить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двум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требованиям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 ИС (И)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2</a:t>
            </a:r>
          </a:p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двум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критериям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1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№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</a:p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зачет» по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одному из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критериев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№№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3-5   </a:t>
            </a: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41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19" y="338360"/>
            <a:ext cx="10343407" cy="6584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Проверка итогового сочинения (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изложения)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317" y="927636"/>
            <a:ext cx="10020196" cy="459306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50" y="1074612"/>
            <a:ext cx="10310750" cy="541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86075" y="1485900"/>
            <a:ext cx="3343275" cy="752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67535" y="2097881"/>
            <a:ext cx="2457451" cy="510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115550" y="2163365"/>
            <a:ext cx="504824" cy="445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86075" y="3983831"/>
            <a:ext cx="2457451" cy="51077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1" y="338360"/>
            <a:ext cx="10501126" cy="6584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Заполнение поля «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к сочинению (изложению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667" y="1318161"/>
            <a:ext cx="4563958" cy="45930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1 «Объем ИС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(И)»</a:t>
            </a:r>
          </a:p>
          <a:p>
            <a:pPr lvl="0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выполняется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1 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выставляется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  за всю работу в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целом;</a:t>
            </a: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работа не проверяется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требованию № 2 и критериям оценивания.</a:t>
            </a:r>
          </a:p>
          <a:p>
            <a:pPr lvl="0"/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1071561"/>
            <a:ext cx="6638737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505700" y="2019301"/>
            <a:ext cx="314326" cy="9620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5250" y="3608783"/>
            <a:ext cx="1781175" cy="510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14" y="1171575"/>
            <a:ext cx="655617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1" y="338360"/>
            <a:ext cx="10501126" cy="6584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Заполнение поля «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к сочинению (изложению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667" y="1318161"/>
            <a:ext cx="4563958" cy="45930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2 «Самостоятельность написания ИС (И)»</a:t>
            </a:r>
            <a:endParaRPr lang="ru-RU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выполняется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выставляется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  за всю работу в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целом;</a:t>
            </a: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работа не проверяется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критериям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оценивания.</a:t>
            </a:r>
          </a:p>
          <a:p>
            <a:pPr lvl="0"/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762876" y="2019300"/>
            <a:ext cx="314326" cy="8953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62876" y="3353394"/>
            <a:ext cx="1781175" cy="510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839" y="271685"/>
            <a:ext cx="9850473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полей нижней части бланка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регистрации, если участник ИС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сдавал ИС (И) в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устной форме 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0" y="1719673"/>
            <a:ext cx="5324474" cy="413861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«зачёт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двум требованиям!</a:t>
            </a: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зачёт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критериям № 1 и № 2 </a:t>
            </a:r>
          </a:p>
          <a:p>
            <a:pPr marL="0" indent="0"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 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зачёт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хотя бы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одному из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критериев № 3 - № 4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 (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И) в устной форме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критерию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5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проверяется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отметки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вносятся (поле остаётся пустым)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67" y="1524000"/>
            <a:ext cx="5347291" cy="45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902509" y="2659116"/>
            <a:ext cx="220717" cy="777766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077200" y="4600575"/>
            <a:ext cx="3190875" cy="46147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266" y="243110"/>
            <a:ext cx="9938571" cy="112060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Отчётные формы для сдачи в ОГАУ СРЦОКО </a:t>
            </a:r>
            <a:r>
              <a:rPr lang="ru-RU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115715"/>
              </p:ext>
            </p:extLst>
          </p:nvPr>
        </p:nvGraphicFramePr>
        <p:xfrm>
          <a:off x="2336910" y="1989267"/>
          <a:ext cx="8156028" cy="341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1"/>
                <a:gridCol w="6442507"/>
              </a:tblGrid>
              <a:tr h="3348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формы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7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ИС-04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Список участников итогового сочинения (изложения) в ОО (месте проведения)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869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ИС-05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48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ИС-06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Протокол проверки итогового сочинения (изложения)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954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ИС-07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коррекции персональных данных участников итогового сочинения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(изложения)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343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ИС-08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 досрочном написании итогового сочинения (изложения) по уважительным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причинам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ИС-09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об удалении участника итогового сочинения (изложения)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648" y="5315935"/>
            <a:ext cx="1088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формы заполняются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строго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гелевыми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капиллярными ручками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чернилами черного цвет</a:t>
            </a:r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Оставшееся свободное пространство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ГАСИТСЯ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</a:p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Печать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СТАВИТСЯ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7325" y="1342936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распечатываются в ОО из базы данных «Планирование ГИА (ЕГЭ) 2024» </a:t>
            </a:r>
            <a:b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(НЕ БРАТЬ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отчётные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формы в методических рекомендациях!!!)</a:t>
            </a:r>
          </a:p>
        </p:txBody>
      </p:sp>
    </p:spTree>
    <p:extLst>
      <p:ext uri="{BB962C8B-B14F-4D97-AF65-F5344CB8AC3E}">
        <p14:creationId xmlns:p14="http://schemas.microsoft.com/office/powerpoint/2010/main" val="28022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145" y="624110"/>
            <a:ext cx="10142483" cy="87886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 ИС-07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Ведомость коррекции персональных данных участников итогового сочинения (изложения)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55" y="1492469"/>
            <a:ext cx="9822957" cy="40510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несоответствия персональных данных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указанных в форме   ИС-05 «Ведомость проведения итогового сочинения (изложения) в учебном кабинете ОО (месте проведения)»,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данным в документе, удостоверяющем личность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участника итогового сочинения (изложения), член комиссии по проведению итогового сочинения (изложения) заполняет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 ИС-07 «Ведомость коррекции персональных данных участников итогового сочинения (изложения)»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дальнейшей передачи руководителю ОО по завершении написания итогового сочинения (изложения).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 форме ИС-07 необходимо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приложить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копии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подтверждающих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документов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смене паспорта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приложить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страницы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данными  о ранее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выданных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паспортов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32" y="4411717"/>
            <a:ext cx="1503736" cy="21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262" y="388883"/>
            <a:ext cx="10222350" cy="55223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77" y="462707"/>
            <a:ext cx="9765758" cy="54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013" y="1817784"/>
            <a:ext cx="1277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Иванов   Иван Иванович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9629" y="1916935"/>
            <a:ext cx="82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 </a:t>
            </a:r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5894" y="1916935"/>
            <a:ext cx="9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123456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6887" y="1916935"/>
            <a:ext cx="892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66 23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3B21A-92A7-4487-91F1-7AFD36C1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88" y="110543"/>
            <a:ext cx="10217425" cy="12808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нормативная документация: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5F96E5-507C-4986-A531-FEF6483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2" y="1245704"/>
            <a:ext cx="9848090" cy="368955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Министерства образования и науки Смоленской области 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950-ОД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 утверждении порядка проведения и проверки итогового сочинения (изложения) в Смоленской области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82296" indent="0" algn="just">
              <a:buNone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951 «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утверждении инструкций для лиц, участвующих в организации и проведении итогового сочинения (изложения) на территории Смоленской области в 2024/2025 учебном году»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42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963" y="309785"/>
            <a:ext cx="10447282" cy="63713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944" y="894488"/>
            <a:ext cx="6173731" cy="51742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участников собираются </a:t>
            </a: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учебным </a:t>
            </a:r>
            <a:r>
              <a:rPr lang="ru-RU" sz="1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кабинетам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следующем порядке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algn="ctr">
              <a:buNone/>
            </a:pP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Учебный </a:t>
            </a:r>
            <a:r>
              <a:rPr lang="ru-RU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кабинет №</a:t>
            </a:r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1:</a:t>
            </a:r>
            <a:endParaRPr lang="ru-RU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1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2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 записи Лист № 3 </a:t>
            </a: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участника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 (при наличии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1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7.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2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8.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 записи Лист №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участника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 (при наличии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и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т.д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4000" dirty="0"/>
          </a:p>
        </p:txBody>
      </p:sp>
      <p:pic>
        <p:nvPicPr>
          <p:cNvPr id="12290" name="Picture 2" descr="C:\Users\Елена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/>
          <a:stretch/>
        </p:blipFill>
        <p:spPr bwMode="auto">
          <a:xfrm>
            <a:off x="7858124" y="930700"/>
            <a:ext cx="3830881" cy="57063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59" y="366935"/>
            <a:ext cx="9717853" cy="65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Передача материалов ИС (И)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ОГАУ СРЦОКО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269" y="1240221"/>
            <a:ext cx="9707343" cy="4671001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Комплекты</a:t>
            </a:r>
            <a:r>
              <a:rPr lang="ru-RU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ОРИГИНАЛОВ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(изложения)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внесенными в них результатами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проверки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запечатанном виде </a:t>
            </a:r>
            <a:endParaRPr lang="ru-RU" sz="2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ctr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отчётные формы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передаются </a:t>
            </a:r>
          </a:p>
          <a:p>
            <a:pPr marL="0" indent="0" algn="ctr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ОТВЕТСТВЕННЫМ ЛИЦОМ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ОГАУ СРЦОКО </a:t>
            </a:r>
          </a:p>
          <a:p>
            <a:pPr marL="0" indent="0" algn="ctr">
              <a:buNone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позднее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06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декабря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2024 года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ctr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ctr">
              <a:buNone/>
            </a:pP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Передача бланков итогового сочинения (изложения) из ОГАУ СРЦОКО в ОО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осуществляется с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23.12.2024 лицам, </a:t>
            </a: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ответственным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за проведение итогового сочинения (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изложения).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FD0068-341A-4074-9A56-122FAE8B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4" y="171450"/>
            <a:ext cx="10727636" cy="106680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Повторный допуск к написанию ИС (И</a:t>
            </a: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BB9609-A3C7-4F42-9F6A-7B865D1C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888" y="1152525"/>
            <a:ext cx="10337111" cy="4834897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Повторно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к написанию ИС (И) в текущем учебном году в дополнительные </a:t>
            </a: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даты (в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первую среду февраля – </a:t>
            </a:r>
            <a:r>
              <a:rPr lang="ru-RU" sz="8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05.02.2025 </a:t>
            </a: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вторую среду апреля – </a:t>
            </a:r>
            <a:r>
              <a:rPr lang="ru-RU" sz="8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09.04.2025</a:t>
            </a: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) 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допускаются:</a:t>
            </a:r>
            <a:b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8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8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обучающиеся </a:t>
            </a:r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экстерны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получившие по итоговому сочинению (изложению) неудовлетворительный результат («незачет»);</a:t>
            </a:r>
          </a:p>
          <a:p>
            <a:pPr algn="just"/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обучающиеся и экстерны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удаленные с итогового сочинения (изложения) за нарушения требований, установленных подпунктом 1 п. 28 Порядка проведения ГИА-11;</a:t>
            </a:r>
            <a:endParaRPr lang="ru-RU" sz="8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не явившиеся на ИС (И) по уважительным причинам (болезнь или иные обстоятельства), подтвержденным документально;</a:t>
            </a:r>
          </a:p>
          <a:p>
            <a:pPr algn="just"/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участники итогового сочинения (изложения)</a:t>
            </a:r>
            <a:r>
              <a:rPr lang="ru-RU" sz="8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 завершившие написание ИС (И) по уважительным причинам (болезнь или иные обстоятельства), подтвержденным документально.</a:t>
            </a:r>
            <a:endParaRPr lang="ru-RU" sz="8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AC4800-8E24-4E18-ACCF-4C0C5360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58" y="290735"/>
            <a:ext cx="10431117" cy="7276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Ознакомление с результатами ИС (И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85F637-FDFA-40C8-A63B-1215D044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961196"/>
            <a:ext cx="10753725" cy="422992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ОГАУ СРЦОКО направляет протоколы результатов ИС (И) в ОМСУ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защищенному каналу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VIP NE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или передает ответственному лицу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Ваш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флеш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-накопитель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строго </a:t>
            </a: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доверенности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Ознакомление с результатами итогового сочинения (изложения) обучающихся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классов осуществляется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образовательных организациях.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Факт ознакомления обучающихся с результатами итогового сочинения (изложения) подтверждается их подписью в протоколе ознакомления с указанием даты ознакомления.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Ознакомление с результатами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ВПЛ, обучающихся СПО, обучающихся, получающих среднее общее образование в иностранных ОО, осуществляется на портале </a:t>
            </a:r>
            <a:r>
              <a:rPr lang="en-US" sz="20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checkege.rustest.ru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или в местах регистрации для участия в написании ИС.</a:t>
            </a:r>
          </a:p>
          <a:p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Ответственность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 своевременное информирование участников итогового сочинения (изложения) о результатах ИС (И) возлагается на руководителей образовательных организаций (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п.17.5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порядка проведения и порядка проверки итогового сочинения (изложения) в Смоленской области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году)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2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ЧЕК-ЛИСТ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912" y="1356348"/>
            <a:ext cx="4681921" cy="429174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сочинение: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полный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чек-лист готовности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03" y="661011"/>
            <a:ext cx="3983975" cy="56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052" y="1099930"/>
            <a:ext cx="9662560" cy="481129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9A5C89CD-99D9-49F6-BBAC-71DD15380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2686"/>
              </p:ext>
            </p:extLst>
          </p:nvPr>
        </p:nvGraphicFramePr>
        <p:xfrm>
          <a:off x="2098260" y="1905000"/>
          <a:ext cx="8344452" cy="226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26">
                  <a:extLst>
                    <a:ext uri="{9D8B030D-6E8A-4147-A177-3AD203B41FA5}">
                      <a16:colId xmlns="" xmlns:a16="http://schemas.microsoft.com/office/drawing/2014/main" val="3500727278"/>
                    </a:ext>
                  </a:extLst>
                </a:gridCol>
                <a:gridCol w="4172226">
                  <a:extLst>
                    <a:ext uri="{9D8B030D-6E8A-4147-A177-3AD203B41FA5}">
                      <a16:colId xmlns="" xmlns:a16="http://schemas.microsoft.com/office/drawing/2014/main" val="2832570966"/>
                    </a:ext>
                  </a:extLst>
                </a:gridCol>
              </a:tblGrid>
              <a:tr h="5098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 ИС (И)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подачи заявления для участия в ИС (И)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1227719"/>
                  </a:ext>
                </a:extLst>
              </a:tr>
              <a:tr h="6089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04.12.2024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основная дата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20.11.2024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1646788"/>
                  </a:ext>
                </a:extLst>
              </a:tr>
              <a:tr h="509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05.02.2025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22.01.2025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7804511"/>
                  </a:ext>
                </a:extLst>
              </a:tr>
              <a:tr h="509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09.04.2025</a:t>
                      </a:r>
                      <a:endParaRPr lang="ru-RU" b="1" u="sng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26.03.2025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7952952"/>
                  </a:ext>
                </a:extLst>
              </a:tr>
            </a:tbl>
          </a:graphicData>
        </a:graphic>
      </p:graphicFrame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9BCDB2FA-EE04-49D9-8A7E-54E8DA82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8" y="624110"/>
            <a:ext cx="9755324" cy="128089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подачи заявления и </a:t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даты проведения ИС (И)</a:t>
            </a:r>
          </a:p>
        </p:txBody>
      </p:sp>
    </p:spTree>
    <p:extLst>
      <p:ext uri="{BB962C8B-B14F-4D97-AF65-F5344CB8AC3E}">
        <p14:creationId xmlns:p14="http://schemas.microsoft.com/office/powerpoint/2010/main" val="2688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943" y="912208"/>
            <a:ext cx="9737457" cy="47495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b="1" u="sng" dirty="0" smtClean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u="sng" dirty="0" smtClean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(изложения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Планирование ГИА(ЕГЭ) 2025»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211" y="148121"/>
            <a:ext cx="9965932" cy="1280890"/>
          </a:xfrm>
        </p:spPr>
        <p:txBody>
          <a:bodyPr/>
          <a:lstStyle/>
          <a:p>
            <a:r>
              <a:rPr lang="ru-RU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комплектов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2915" y="1240076"/>
            <a:ext cx="5493296" cy="471287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Формируем </a:t>
            </a:r>
            <a:r>
              <a:rPr lang="ru-RU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ИС-10</a:t>
            </a:r>
          </a:p>
          <a:p>
            <a:pPr marL="0" indent="0" algn="just">
              <a:buNone/>
              <a:defRPr/>
            </a:pPr>
            <a:r>
              <a:rPr lang="ru-RU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Выбираем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</a:t>
            </a:r>
          </a:p>
          <a:p>
            <a:pPr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– сочинение /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изложение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04.12.2024</a:t>
            </a: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Ставим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метку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поле «Основной    комплект»</a:t>
            </a:r>
          </a:p>
          <a:p>
            <a:pPr marL="0" indent="0" algn="just">
              <a:buNone/>
              <a:defRPr/>
            </a:pPr>
            <a:endParaRPr lang="ru-RU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поле «Задать количество бланков записи в основном комплекте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меняем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marL="0" indent="0" algn="just">
              <a:buNone/>
              <a:defRPr/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 «Тип печати» -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55134" y="523452"/>
            <a:ext cx="4313864" cy="563076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0" y="433922"/>
            <a:ext cx="4806868" cy="60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4" y="624110"/>
            <a:ext cx="9768278" cy="855369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  <a: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6737" y="1404134"/>
            <a:ext cx="5702157" cy="4996665"/>
          </a:xfrm>
        </p:spPr>
        <p:txBody>
          <a:bodyPr/>
          <a:lstStyle/>
          <a:p>
            <a:pPr algn="just">
              <a:defRPr/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Убрать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поле «Основной    комплект»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Поставить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экземпляров</a:t>
            </a: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047964"/>
            <a:ext cx="4313864" cy="4855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43" y="394463"/>
            <a:ext cx="4619625" cy="57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591" y="624110"/>
            <a:ext cx="4890499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510" y="729465"/>
            <a:ext cx="9799102" cy="5181757"/>
          </a:xfrm>
        </p:spPr>
        <p:txBody>
          <a:bodyPr/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бланков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</a:t>
            </a:r>
            <a:r>
              <a:rPr lang="ru-RU" sz="32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нехватке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распечатанных бланков в местах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проведения ИС (И)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!!!</a:t>
            </a:r>
          </a:p>
          <a:p>
            <a:pPr marL="0" indent="0">
              <a:buNone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так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все бланки имеют </a:t>
            </a:r>
            <a:endParaRPr lang="ru-R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</a:t>
            </a:r>
            <a:r>
              <a:rPr lang="ru-RU" sz="3600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код работы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распечатываются посредством специализированного программного обеспечения.</a:t>
            </a:r>
          </a:p>
          <a:p>
            <a:endParaRPr lang="ru-RU" dirty="0"/>
          </a:p>
        </p:txBody>
      </p:sp>
      <p:pic>
        <p:nvPicPr>
          <p:cNvPr id="4098" name="Picture 2" descr="C:\Users\Елена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74" y="34600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9634575" y="3318553"/>
            <a:ext cx="2303996" cy="22845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9503596" y="3470953"/>
            <a:ext cx="2434975" cy="2132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2991</TotalTime>
  <Words>3065</Words>
  <Application>Microsoft Office PowerPoint</Application>
  <PresentationFormat>Произвольный</PresentationFormat>
  <Paragraphs>294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Солнцестояние</vt:lpstr>
      <vt:lpstr>Организация и проведение итогового сочинения (изложения)  в 2024/2025 учебном году  Областное государственное автономное учреждение  «Смоленский региональный центр оценки качества образования»  </vt:lpstr>
      <vt:lpstr>Нормативная документация:</vt:lpstr>
      <vt:lpstr>Региональная нормативная документация:</vt:lpstr>
      <vt:lpstr>Региональная нормативная документация:</vt:lpstr>
      <vt:lpstr>Сроки подачи заявления и  даты проведения ИС (И)</vt:lpstr>
      <vt:lpstr>Самостоятельная печать бланков  итогового сочинения (изложения)  из РИС  «Планирование ГИА(ЕГЭ) 2025»  в ОМСУ или ОО  </vt:lpstr>
      <vt:lpstr>Печать комплектов</vt:lpstr>
      <vt:lpstr>Печать ДБО </vt:lpstr>
      <vt:lpstr> </vt:lpstr>
      <vt:lpstr>Презентация PowerPoint</vt:lpstr>
      <vt:lpstr>ПРОДОЛЖИТЕЛЬНОСТЬ  написания ИС (И) –  3 часа 55 минут (235 минут)  </vt:lpstr>
      <vt:lpstr>ТАЙМИНГ  проведения ИС (И)</vt:lpstr>
      <vt:lpstr>Презентация PowerPoint</vt:lpstr>
      <vt:lpstr>ТАЙМИНГ  проведения ИС (И)</vt:lpstr>
      <vt:lpstr>На рабочем столе участников ИС (И) находятся:</vt:lpstr>
      <vt:lpstr>На рабочем столе участников ИС (И)  при необходимости могут находиться:</vt:lpstr>
      <vt:lpstr>Основные правила заполнения  бланков  итогового сочинения (изложения) </vt:lpstr>
      <vt:lpstr>Категорически ЗАПРЕЩАЕТСЯ: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Члены комиссии по проведению ИС (И):</vt:lpstr>
      <vt:lpstr>Члены комиссии по проведению ИС (И) заполняют отчетные формы, использованные во время проведения ИС (И), в том числе форму ИС-05 «Ведомость проведения итогового сочинения (изложения) в учебном кабинете ОО (месте проведения)». В свою очередь, участник проверяет свои данные, внесенные в ведомость, подтверждая их личной подписью. </vt:lpstr>
      <vt:lpstr>Во время проведения ИС (И) запрещается:</vt:lpstr>
      <vt:lpstr>Участники ИС (И), нарушившие вышеперечисленные требования (подпункт 1 пункта 28 Порядка ГИА-11), удаляются с ИС (И) членом комиссии по проведению ИС (И). </vt:lpstr>
      <vt:lpstr>Заполнение полей нижней части бланка регистрации, если участник удален с ИС (И) </vt:lpstr>
      <vt:lpstr>В случае если участник ИС (И) по состоянию здоровья или другим объективным причинам не может завершить написание ИС (И), он может покинуть место проведения ИС (И).</vt:lpstr>
      <vt:lpstr>Заполнение полей нижней части бланка регистрации, если участник не закончил написание ИС (И)  по уважительным причинам</vt:lpstr>
      <vt:lpstr>Презентация PowerPoint</vt:lpstr>
      <vt:lpstr>Проверка итогового сочинения (изложения)</vt:lpstr>
      <vt:lpstr>Проверка итогового сочинения (изложения)</vt:lpstr>
      <vt:lpstr>Заполнение поля «Требования к сочинению (изложению)»</vt:lpstr>
      <vt:lpstr>Заполнение поля «Требования к сочинению (изложению)»</vt:lpstr>
      <vt:lpstr>Заполнение полей нижней части бланка регистрации, если участник ИС (И) сдавал ИС (И) в устной форме </vt:lpstr>
      <vt:lpstr>Отчётные формы для сдачи в ОГАУ СРЦОКО  </vt:lpstr>
      <vt:lpstr>Форма ИС-07 Ведомость коррекции персональных данных участников итогового сочинения (изложения) </vt:lpstr>
      <vt:lpstr>Презентация PowerPoint</vt:lpstr>
      <vt:lpstr>Комплектация бланков для передачи в ОГАУ СРЦОКО</vt:lpstr>
      <vt:lpstr>Передача материалов ИС (И) в ОГАУ СРЦОКО</vt:lpstr>
      <vt:lpstr>Повторный допуск к написанию ИС (И)</vt:lpstr>
      <vt:lpstr>Ознакомление с результатами ИС (И)</vt:lpstr>
      <vt:lpstr>ЧЕК-ЛИСТ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итогового сочинения (изложения) 2023/2024 учебный год</dc:title>
  <dc:creator>Пользователь</dc:creator>
  <cp:lastModifiedBy>Елена</cp:lastModifiedBy>
  <cp:revision>185</cp:revision>
  <cp:lastPrinted>2023-11-28T14:13:11Z</cp:lastPrinted>
  <dcterms:created xsi:type="dcterms:W3CDTF">2023-11-25T10:00:02Z</dcterms:created>
  <dcterms:modified xsi:type="dcterms:W3CDTF">2024-10-28T12:59:17Z</dcterms:modified>
</cp:coreProperties>
</file>