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8"/>
  </p:notesMasterIdLst>
  <p:sldIdLst>
    <p:sldId id="256" r:id="rId2"/>
    <p:sldId id="271" r:id="rId3"/>
    <p:sldId id="303" r:id="rId4"/>
    <p:sldId id="272" r:id="rId5"/>
    <p:sldId id="301" r:id="rId6"/>
    <p:sldId id="275" r:id="rId7"/>
    <p:sldId id="276" r:id="rId8"/>
    <p:sldId id="277" r:id="rId9"/>
    <p:sldId id="278" r:id="rId10"/>
    <p:sldId id="279" r:id="rId11"/>
    <p:sldId id="311" r:id="rId12"/>
    <p:sldId id="308" r:id="rId13"/>
    <p:sldId id="312" r:id="rId14"/>
    <p:sldId id="310" r:id="rId15"/>
    <p:sldId id="285" r:id="rId16"/>
    <p:sldId id="281" r:id="rId17"/>
    <p:sldId id="283" r:id="rId18"/>
    <p:sldId id="284" r:id="rId19"/>
    <p:sldId id="286" r:id="rId20"/>
    <p:sldId id="287" r:id="rId21"/>
    <p:sldId id="288" r:id="rId22"/>
    <p:sldId id="289" r:id="rId23"/>
    <p:sldId id="300" r:id="rId24"/>
    <p:sldId id="290" r:id="rId25"/>
    <p:sldId id="291" r:id="rId26"/>
    <p:sldId id="292" r:id="rId27"/>
    <p:sldId id="304" r:id="rId28"/>
    <p:sldId id="293" r:id="rId29"/>
    <p:sldId id="294" r:id="rId30"/>
    <p:sldId id="306" r:id="rId31"/>
    <p:sldId id="307" r:id="rId32"/>
    <p:sldId id="295" r:id="rId33"/>
    <p:sldId id="296" r:id="rId34"/>
    <p:sldId id="297" r:id="rId35"/>
    <p:sldId id="298" r:id="rId36"/>
    <p:sldId id="299" r:id="rId3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3" autoAdjust="0"/>
    <p:restoredTop sz="94717" autoAdjust="0"/>
  </p:normalViewPr>
  <p:slideViewPr>
    <p:cSldViewPr snapToGrid="0">
      <p:cViewPr>
        <p:scale>
          <a:sx n="106" d="100"/>
          <a:sy n="106" d="100"/>
        </p:scale>
        <p:origin x="-714" y="-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2136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7AA7D-77C3-4D81-880A-C5DF5D6B1AD9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C065E-2D30-4914-87C2-39B46CF852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8198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C065E-2D30-4914-87C2-39B46CF8529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C065E-2D30-4914-87C2-39B46CF8529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1CCACED8-D59A-4431-B862-8EB9F1625A9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749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CACED8-D59A-4431-B862-8EB9F1625A9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1CCACED8-D59A-4431-B862-8EB9F1625A9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CCACED8-D59A-4431-B862-8EB9F1625A9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NUL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sochinenie11.ru/" TargetMode="External"/><Relationship Id="rId3" Type="http://schemas.openxmlformats.org/officeDocument/2006/relationships/hyperlink" Target="http://obrnadzor.gov.ru/" TargetMode="External"/><Relationship Id="rId7" Type="http://schemas.openxmlformats.org/officeDocument/2006/relationships/hyperlink" Target="http://ege.edu.ru/" TargetMode="External"/><Relationship Id="rId2" Type="http://schemas.openxmlformats.org/officeDocument/2006/relationships/hyperlink" Target="https://edu.gov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coko67.ru/" TargetMode="External"/><Relationship Id="rId5" Type="http://schemas.openxmlformats.org/officeDocument/2006/relationships/hyperlink" Target="http://edu67.ru/" TargetMode="External"/><Relationship Id="rId4" Type="http://schemas.openxmlformats.org/officeDocument/2006/relationships/hyperlink" Target="http://www.fipi.ru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9271" y="905436"/>
            <a:ext cx="11277600" cy="2249301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Организация и проведение итогового сочинения</a:t>
            </a:r>
            <a:r>
              <a:rPr lang="en-US" sz="4000" b="1" dirty="0" smtClean="0"/>
              <a:t> </a:t>
            </a:r>
            <a:r>
              <a:rPr lang="ru-RU" sz="4000" b="1" dirty="0" smtClean="0"/>
              <a:t>(изложения)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2020/2021 </a:t>
            </a:r>
            <a:r>
              <a:rPr lang="ru-RU" sz="3600" b="1" dirty="0">
                <a:solidFill>
                  <a:schemeClr val="tx1"/>
                </a:solidFill>
              </a:rPr>
              <a:t>учебный год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43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8155" y="1745673"/>
            <a:ext cx="10058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Итоговое сочинение (изложение) как допуск к ГИА – БЕССРОЧНО.</a:t>
            </a:r>
          </a:p>
          <a:p>
            <a:pPr algn="just">
              <a:buFont typeface="Arial" pitchFamily="34" charset="0"/>
              <a:buChar char="•"/>
              <a:defRPr/>
            </a:pPr>
            <a:endParaRPr lang="ru-RU" sz="3200" dirty="0" smtClean="0"/>
          </a:p>
          <a:p>
            <a:pPr algn="just">
              <a:buFont typeface="Arial" pitchFamily="34" charset="0"/>
              <a:buChar char="•"/>
              <a:defRPr/>
            </a:pPr>
            <a:r>
              <a:rPr lang="ru-RU" sz="3200" dirty="0" smtClean="0"/>
              <a:t> Итоговое сочинение в случае представления его при приеме на обучение по программам бакалавриата и программам специалитета действительно в течение </a:t>
            </a:r>
            <a:r>
              <a:rPr lang="ru-RU" sz="3200" b="1" i="1" u="sng" dirty="0" smtClean="0"/>
              <a:t>четырех лет</a:t>
            </a:r>
            <a:r>
              <a:rPr lang="ru-RU" sz="3200" dirty="0" smtClean="0"/>
              <a:t>, следующих за годом написания такого сочинения. 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508166" y="844654"/>
            <a:ext cx="8906493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Срок действия результатов</a:t>
            </a:r>
            <a:endParaRPr kumimoji="0" lang="ru-RU" sz="4400" b="0" i="0" u="none" strike="noStrike" kern="1200" cap="none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7804" y="844653"/>
            <a:ext cx="11430000" cy="5582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 defTabSz="457200">
              <a:spcBef>
                <a:spcPct val="0"/>
              </a:spcBef>
              <a:defRPr/>
            </a:pPr>
            <a:endParaRPr lang="ru-RU" sz="4400" b="1" dirty="0" smtClean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 defTabSz="457200">
              <a:spcBef>
                <a:spcPct val="0"/>
              </a:spcBef>
              <a:defRPr/>
            </a:pPr>
            <a:endParaRPr lang="ru-RU" sz="4400" b="1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 defTabSz="457200">
              <a:spcBef>
                <a:spcPct val="0"/>
              </a:spcBef>
              <a:defRPr/>
            </a:pPr>
            <a:r>
              <a:rPr lang="ru-RU" sz="4400" b="1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Самостоятельная печать бланков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итогового сочинения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изложения)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 Планирования ГИА(ЕГЭ) 2021</a:t>
            </a:r>
            <a:r>
              <a:rPr lang="ru-RU" sz="4400" b="1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0" algn="ctr" defTabSz="457200">
              <a:spcBef>
                <a:spcPct val="0"/>
              </a:spcBef>
              <a:defRPr/>
            </a:pPr>
            <a:r>
              <a:rPr lang="ru-RU" sz="4400" b="1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ОМСУ или ОО</a:t>
            </a:r>
            <a:endParaRPr kumimoji="0" lang="ru-RU" sz="4400" b="0" i="0" u="none" strike="noStrike" kern="1200" cap="none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98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3035" y="1036802"/>
            <a:ext cx="105783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Копирование</a:t>
            </a:r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бланков итогового сочинения (изложения) при нехватке распечатанных бланков в местах проведения </a:t>
            </a:r>
            <a:r>
              <a:rPr lang="ru-RU" sz="3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запрещено</a:t>
            </a:r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, так как все бланки имеют уникальный код работы и распечатываются посредством </a:t>
            </a: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специализированного </a:t>
            </a:r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программного обеспечения</a:t>
            </a: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026" name="Picture 2" descr="C:\Users\Татьяна\Desktop\Без названия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2634" y="3334590"/>
            <a:ext cx="2626659" cy="262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9054353" y="3334590"/>
            <a:ext cx="2554941" cy="2501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8892989" y="3486991"/>
            <a:ext cx="2868706" cy="22145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74458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4452" y="1165413"/>
            <a:ext cx="9013220" cy="552005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012" y="649506"/>
            <a:ext cx="11537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Инструкции по самостоятельной печати бланков итогового сочинения (изложения)</a:t>
            </a:r>
          </a:p>
        </p:txBody>
      </p:sp>
    </p:spTree>
    <p:extLst>
      <p:ext uri="{BB962C8B-B14F-4D97-AF65-F5344CB8AC3E}">
        <p14:creationId xmlns:p14="http://schemas.microsoft.com/office/powerpoint/2010/main" xmlns="" val="1852967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835" y="1009621"/>
            <a:ext cx="4582164" cy="556337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934309" y="1009621"/>
            <a:ext cx="6909759" cy="88819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 defTabSz="457200">
              <a:spcBef>
                <a:spcPct val="0"/>
              </a:spcBef>
              <a:defRPr/>
            </a:pPr>
            <a:r>
              <a:rPr kumimoji="0" lang="ru-RU" sz="4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Печать ДБО</a:t>
            </a:r>
            <a:endParaRPr kumimoji="0" lang="ru-RU" sz="4400" b="0" i="0" u="none" strike="noStrike" kern="1200" cap="none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3320" y="1785665"/>
            <a:ext cx="69420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Убрать отметку «</a:t>
            </a:r>
            <a:r>
              <a:rPr lang="ru-RU" sz="2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✔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основного    комплекта </a:t>
            </a:r>
          </a:p>
          <a:p>
            <a:pPr algn="just">
              <a:defRPr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Поставить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отметку «</a:t>
            </a:r>
            <a:r>
              <a:rPr lang="ru-RU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✔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в поле «Дополнительные бланки записи»</a:t>
            </a:r>
          </a:p>
          <a:p>
            <a:pPr algn="just">
              <a:defRPr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Задать количество экземпляров</a:t>
            </a:r>
          </a:p>
          <a:p>
            <a:pPr algn="just">
              <a:defRPr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Тип печати – только </a:t>
            </a:r>
            <a:r>
              <a:rPr lang="ru-RU" sz="2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односторонняя печать</a:t>
            </a:r>
          </a:p>
          <a:p>
            <a:pPr algn="just">
              <a:defRPr/>
            </a:pPr>
            <a:endParaRPr lang="ru-RU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309" y="3873260"/>
            <a:ext cx="338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309" y="420171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2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1041" y="4161396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3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835" y="5325095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901812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97860" y="1363799"/>
            <a:ext cx="10927976" cy="248194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defTabSz="457200">
              <a:spcBef>
                <a:spcPct val="0"/>
              </a:spcBef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Основные </a:t>
            </a:r>
          </a:p>
          <a:p>
            <a:pPr lvl="0" algn="ctr" defTabSz="457200">
              <a:spcBef>
                <a:spcPct val="0"/>
              </a:spcBef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правила заполнения </a:t>
            </a:r>
          </a:p>
          <a:p>
            <a:pPr lvl="0" algn="ctr" defTabSz="457200">
              <a:spcBef>
                <a:spcPct val="0"/>
              </a:spcBef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бланков итогового сочинения (изложения)</a:t>
            </a:r>
            <a:endParaRPr kumimoji="0" lang="ru-RU" sz="4800" b="1" i="0" u="none" strike="noStrike" kern="1200" cap="none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vikmalov\Desktop\бланк регистрации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57" r="963" b="1543"/>
          <a:stretch/>
        </p:blipFill>
        <p:spPr bwMode="auto">
          <a:xfrm>
            <a:off x="0" y="1"/>
            <a:ext cx="4509247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8556" y="1"/>
            <a:ext cx="422971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5788" y="0"/>
            <a:ext cx="377516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00219"/>
            <a:ext cx="1389529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2823" y="899086"/>
            <a:ext cx="1389529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85930" y="884331"/>
            <a:ext cx="1389529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55202" y="39804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44455" y="4016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2875" y="653259"/>
            <a:ext cx="10941947" cy="201822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Категорически запрещается: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400" dirty="0" smtClean="0"/>
              <a:t>- делать в полях бланков, вне полей бланков какие-либо записи и (или) пометки, не относящиеся к содержанию полей бланков; </a:t>
            </a:r>
            <a:br>
              <a:rPr lang="ru-RU" sz="2400" dirty="0" smtClean="0"/>
            </a:br>
            <a:r>
              <a:rPr lang="ru-RU" sz="2400" dirty="0" smtClean="0"/>
              <a:t>- использовать для заполнения бланков цветные ручки вместо </a:t>
            </a:r>
            <a:r>
              <a:rPr lang="ru-RU" sz="2400" b="1" dirty="0" err="1" smtClean="0"/>
              <a:t>гелевой</a:t>
            </a:r>
            <a:r>
              <a:rPr lang="ru-RU" sz="2400" b="1" dirty="0" smtClean="0"/>
              <a:t> или капиллярной ручки с чернилами ярко-черного цвета</a:t>
            </a:r>
            <a:r>
              <a:rPr lang="ru-RU" sz="2400" dirty="0" smtClean="0"/>
              <a:t>,  карандаш (даже для черновых записей на бланках), средства для исправления внесенной в бланки информации (корректирующую жидкость,  «ластик» и др.).</a:t>
            </a:r>
            <a:endParaRPr lang="ru-RU" sz="2400" dirty="0"/>
          </a:p>
        </p:txBody>
      </p:sp>
      <p:pic>
        <p:nvPicPr>
          <p:cNvPr id="1026" name="Picture 2" descr="D:\с рабочего стола ТВ\ТВ\маг\10358393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8469" y="3737189"/>
            <a:ext cx="2271059" cy="204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8744" y="373853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5571" y="3755120"/>
            <a:ext cx="2263669" cy="206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165" y="3944471"/>
            <a:ext cx="3563469" cy="234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множение 2"/>
          <p:cNvSpPr/>
          <p:nvPr/>
        </p:nvSpPr>
        <p:spPr>
          <a:xfrm>
            <a:off x="1144145" y="4072849"/>
            <a:ext cx="2066316" cy="1546208"/>
          </a:xfrm>
          <a:custGeom>
            <a:avLst/>
            <a:gdLst>
              <a:gd name="connsiteX0" fmla="*/ 570404 w 3341595"/>
              <a:gd name="connsiteY0" fmla="*/ 974698 h 2971098"/>
              <a:gd name="connsiteX1" fmla="*/ 1034732 w 3341595"/>
              <a:gd name="connsiteY1" fmla="*/ 452469 h 2971098"/>
              <a:gd name="connsiteX2" fmla="*/ 1670798 w 3341595"/>
              <a:gd name="connsiteY2" fmla="*/ 1018011 h 2971098"/>
              <a:gd name="connsiteX3" fmla="*/ 2306863 w 3341595"/>
              <a:gd name="connsiteY3" fmla="*/ 452469 h 2971098"/>
              <a:gd name="connsiteX4" fmla="*/ 2771191 w 3341595"/>
              <a:gd name="connsiteY4" fmla="*/ 974698 h 2971098"/>
              <a:gd name="connsiteX5" fmla="*/ 2196638 w 3341595"/>
              <a:gd name="connsiteY5" fmla="*/ 1485549 h 2971098"/>
              <a:gd name="connsiteX6" fmla="*/ 2771191 w 3341595"/>
              <a:gd name="connsiteY6" fmla="*/ 1996400 h 2971098"/>
              <a:gd name="connsiteX7" fmla="*/ 2306863 w 3341595"/>
              <a:gd name="connsiteY7" fmla="*/ 2518629 h 2971098"/>
              <a:gd name="connsiteX8" fmla="*/ 1670798 w 3341595"/>
              <a:gd name="connsiteY8" fmla="*/ 1953087 h 2971098"/>
              <a:gd name="connsiteX9" fmla="*/ 1034732 w 3341595"/>
              <a:gd name="connsiteY9" fmla="*/ 2518629 h 2971098"/>
              <a:gd name="connsiteX10" fmla="*/ 570404 w 3341595"/>
              <a:gd name="connsiteY10" fmla="*/ 1996400 h 2971098"/>
              <a:gd name="connsiteX11" fmla="*/ 1144957 w 3341595"/>
              <a:gd name="connsiteY11" fmla="*/ 1485549 h 2971098"/>
              <a:gd name="connsiteX12" fmla="*/ 570404 w 3341595"/>
              <a:gd name="connsiteY12" fmla="*/ 974698 h 2971098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574553 w 2200787"/>
              <a:gd name="connsiteY11" fmla="*/ 1033080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2050224 w 2200787"/>
              <a:gd name="connsiteY7" fmla="*/ 1734466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200787 w 2200787"/>
              <a:gd name="connsiteY4" fmla="*/ 522229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906789 w 2200787"/>
              <a:gd name="connsiteY3" fmla="*/ 161365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360864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0 w 2200787"/>
              <a:gd name="connsiteY12" fmla="*/ 360864 h 1573101"/>
              <a:gd name="connsiteX0" fmla="*/ 152400 w 2200787"/>
              <a:gd name="connsiteY0" fmla="*/ 253287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152400 w 2200787"/>
              <a:gd name="connsiteY12" fmla="*/ 253287 h 1573101"/>
              <a:gd name="connsiteX0" fmla="*/ 152400 w 2155963"/>
              <a:gd name="connsiteY0" fmla="*/ 253287 h 1573101"/>
              <a:gd name="connsiteX1" fmla="*/ 293998 w 2155963"/>
              <a:gd name="connsiteY1" fmla="*/ 71717 h 1573101"/>
              <a:gd name="connsiteX2" fmla="*/ 1136253 w 2155963"/>
              <a:gd name="connsiteY2" fmla="*/ 691047 h 1573101"/>
              <a:gd name="connsiteX3" fmla="*/ 1906789 w 2155963"/>
              <a:gd name="connsiteY3" fmla="*/ 0 h 1573101"/>
              <a:gd name="connsiteX4" fmla="*/ 2012529 w 2155963"/>
              <a:gd name="connsiteY4" fmla="*/ 181570 h 1573101"/>
              <a:gd name="connsiteX5" fmla="*/ 1267646 w 2155963"/>
              <a:gd name="connsiteY5" fmla="*/ 782068 h 1573101"/>
              <a:gd name="connsiteX6" fmla="*/ 2155963 w 2155963"/>
              <a:gd name="connsiteY6" fmla="*/ 1418425 h 1573101"/>
              <a:gd name="connsiteX7" fmla="*/ 2050224 w 2155963"/>
              <a:gd name="connsiteY7" fmla="*/ 1573101 h 1573101"/>
              <a:gd name="connsiteX8" fmla="*/ 1154182 w 2155963"/>
              <a:gd name="connsiteY8" fmla="*/ 917912 h 1573101"/>
              <a:gd name="connsiteX9" fmla="*/ 168492 w 2155963"/>
              <a:gd name="connsiteY9" fmla="*/ 1564136 h 1573101"/>
              <a:gd name="connsiteX10" fmla="*/ 0 w 2155963"/>
              <a:gd name="connsiteY10" fmla="*/ 1382566 h 1573101"/>
              <a:gd name="connsiteX11" fmla="*/ 960035 w 2155963"/>
              <a:gd name="connsiteY11" fmla="*/ 817927 h 1573101"/>
              <a:gd name="connsiteX12" fmla="*/ 152400 w 2155963"/>
              <a:gd name="connsiteY12" fmla="*/ 253287 h 1573101"/>
              <a:gd name="connsiteX0" fmla="*/ 62753 w 2066316"/>
              <a:gd name="connsiteY0" fmla="*/ 253287 h 1573101"/>
              <a:gd name="connsiteX1" fmla="*/ 204351 w 2066316"/>
              <a:gd name="connsiteY1" fmla="*/ 71717 h 1573101"/>
              <a:gd name="connsiteX2" fmla="*/ 1046606 w 2066316"/>
              <a:gd name="connsiteY2" fmla="*/ 691047 h 1573101"/>
              <a:gd name="connsiteX3" fmla="*/ 1817142 w 2066316"/>
              <a:gd name="connsiteY3" fmla="*/ 0 h 1573101"/>
              <a:gd name="connsiteX4" fmla="*/ 1922882 w 2066316"/>
              <a:gd name="connsiteY4" fmla="*/ 181570 h 1573101"/>
              <a:gd name="connsiteX5" fmla="*/ 1177999 w 2066316"/>
              <a:gd name="connsiteY5" fmla="*/ 782068 h 1573101"/>
              <a:gd name="connsiteX6" fmla="*/ 2066316 w 2066316"/>
              <a:gd name="connsiteY6" fmla="*/ 1418425 h 1573101"/>
              <a:gd name="connsiteX7" fmla="*/ 1960577 w 2066316"/>
              <a:gd name="connsiteY7" fmla="*/ 1573101 h 1573101"/>
              <a:gd name="connsiteX8" fmla="*/ 1064535 w 2066316"/>
              <a:gd name="connsiteY8" fmla="*/ 917912 h 1573101"/>
              <a:gd name="connsiteX9" fmla="*/ 78845 w 2066316"/>
              <a:gd name="connsiteY9" fmla="*/ 1564136 h 1573101"/>
              <a:gd name="connsiteX10" fmla="*/ 0 w 2066316"/>
              <a:gd name="connsiteY10" fmla="*/ 1436354 h 1573101"/>
              <a:gd name="connsiteX11" fmla="*/ 870388 w 2066316"/>
              <a:gd name="connsiteY11" fmla="*/ 817927 h 1573101"/>
              <a:gd name="connsiteX12" fmla="*/ 62753 w 2066316"/>
              <a:gd name="connsiteY12" fmla="*/ 253287 h 1573101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22882 w 2066316"/>
              <a:gd name="connsiteY4" fmla="*/ 181570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76670 w 2066316"/>
              <a:gd name="connsiteY4" fmla="*/ 208464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181570 h 1546208"/>
              <a:gd name="connsiteX1" fmla="*/ 204351 w 2066316"/>
              <a:gd name="connsiteY1" fmla="*/ 0 h 1546208"/>
              <a:gd name="connsiteX2" fmla="*/ 1046606 w 2066316"/>
              <a:gd name="connsiteY2" fmla="*/ 619330 h 1546208"/>
              <a:gd name="connsiteX3" fmla="*/ 1888860 w 2066316"/>
              <a:gd name="connsiteY3" fmla="*/ 8965 h 1546208"/>
              <a:gd name="connsiteX4" fmla="*/ 1976670 w 2066316"/>
              <a:gd name="connsiteY4" fmla="*/ 136747 h 1546208"/>
              <a:gd name="connsiteX5" fmla="*/ 1177999 w 2066316"/>
              <a:gd name="connsiteY5" fmla="*/ 710351 h 1546208"/>
              <a:gd name="connsiteX6" fmla="*/ 2066316 w 2066316"/>
              <a:gd name="connsiteY6" fmla="*/ 1346708 h 1546208"/>
              <a:gd name="connsiteX7" fmla="*/ 1960577 w 2066316"/>
              <a:gd name="connsiteY7" fmla="*/ 1501384 h 1546208"/>
              <a:gd name="connsiteX8" fmla="*/ 1064535 w 2066316"/>
              <a:gd name="connsiteY8" fmla="*/ 846195 h 1546208"/>
              <a:gd name="connsiteX9" fmla="*/ 141598 w 2066316"/>
              <a:gd name="connsiteY9" fmla="*/ 1546208 h 1546208"/>
              <a:gd name="connsiteX10" fmla="*/ 0 w 2066316"/>
              <a:gd name="connsiteY10" fmla="*/ 1364637 h 1546208"/>
              <a:gd name="connsiteX11" fmla="*/ 870388 w 2066316"/>
              <a:gd name="connsiteY11" fmla="*/ 746210 h 1546208"/>
              <a:gd name="connsiteX12" fmla="*/ 62753 w 2066316"/>
              <a:gd name="connsiteY12" fmla="*/ 181570 h 154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6316" h="1546208">
                <a:moveTo>
                  <a:pt x="62753" y="181570"/>
                </a:moveTo>
                <a:lnTo>
                  <a:pt x="204351" y="0"/>
                </a:lnTo>
                <a:lnTo>
                  <a:pt x="1046606" y="619330"/>
                </a:lnTo>
                <a:lnTo>
                  <a:pt x="1888860" y="8965"/>
                </a:lnTo>
                <a:lnTo>
                  <a:pt x="1976670" y="136747"/>
                </a:lnTo>
                <a:lnTo>
                  <a:pt x="1177999" y="710351"/>
                </a:lnTo>
                <a:lnTo>
                  <a:pt x="2066316" y="1346708"/>
                </a:lnTo>
                <a:lnTo>
                  <a:pt x="1960577" y="1501384"/>
                </a:lnTo>
                <a:lnTo>
                  <a:pt x="1064535" y="846195"/>
                </a:lnTo>
                <a:lnTo>
                  <a:pt x="141598" y="1546208"/>
                </a:lnTo>
                <a:lnTo>
                  <a:pt x="0" y="1364637"/>
                </a:lnTo>
                <a:lnTo>
                  <a:pt x="870388" y="746210"/>
                </a:lnTo>
                <a:lnTo>
                  <a:pt x="62753" y="18157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множение 2"/>
          <p:cNvSpPr/>
          <p:nvPr/>
        </p:nvSpPr>
        <p:spPr>
          <a:xfrm>
            <a:off x="4215571" y="4104755"/>
            <a:ext cx="2066316" cy="1546208"/>
          </a:xfrm>
          <a:custGeom>
            <a:avLst/>
            <a:gdLst>
              <a:gd name="connsiteX0" fmla="*/ 570404 w 3341595"/>
              <a:gd name="connsiteY0" fmla="*/ 974698 h 2971098"/>
              <a:gd name="connsiteX1" fmla="*/ 1034732 w 3341595"/>
              <a:gd name="connsiteY1" fmla="*/ 452469 h 2971098"/>
              <a:gd name="connsiteX2" fmla="*/ 1670798 w 3341595"/>
              <a:gd name="connsiteY2" fmla="*/ 1018011 h 2971098"/>
              <a:gd name="connsiteX3" fmla="*/ 2306863 w 3341595"/>
              <a:gd name="connsiteY3" fmla="*/ 452469 h 2971098"/>
              <a:gd name="connsiteX4" fmla="*/ 2771191 w 3341595"/>
              <a:gd name="connsiteY4" fmla="*/ 974698 h 2971098"/>
              <a:gd name="connsiteX5" fmla="*/ 2196638 w 3341595"/>
              <a:gd name="connsiteY5" fmla="*/ 1485549 h 2971098"/>
              <a:gd name="connsiteX6" fmla="*/ 2771191 w 3341595"/>
              <a:gd name="connsiteY6" fmla="*/ 1996400 h 2971098"/>
              <a:gd name="connsiteX7" fmla="*/ 2306863 w 3341595"/>
              <a:gd name="connsiteY7" fmla="*/ 2518629 h 2971098"/>
              <a:gd name="connsiteX8" fmla="*/ 1670798 w 3341595"/>
              <a:gd name="connsiteY8" fmla="*/ 1953087 h 2971098"/>
              <a:gd name="connsiteX9" fmla="*/ 1034732 w 3341595"/>
              <a:gd name="connsiteY9" fmla="*/ 2518629 h 2971098"/>
              <a:gd name="connsiteX10" fmla="*/ 570404 w 3341595"/>
              <a:gd name="connsiteY10" fmla="*/ 1996400 h 2971098"/>
              <a:gd name="connsiteX11" fmla="*/ 1144957 w 3341595"/>
              <a:gd name="connsiteY11" fmla="*/ 1485549 h 2971098"/>
              <a:gd name="connsiteX12" fmla="*/ 570404 w 3341595"/>
              <a:gd name="connsiteY12" fmla="*/ 974698 h 2971098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574553 w 2200787"/>
              <a:gd name="connsiteY11" fmla="*/ 1033080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2050224 w 2200787"/>
              <a:gd name="connsiteY7" fmla="*/ 1734466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200787 w 2200787"/>
              <a:gd name="connsiteY4" fmla="*/ 522229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906789 w 2200787"/>
              <a:gd name="connsiteY3" fmla="*/ 161365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360864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0 w 2200787"/>
              <a:gd name="connsiteY12" fmla="*/ 360864 h 1573101"/>
              <a:gd name="connsiteX0" fmla="*/ 152400 w 2200787"/>
              <a:gd name="connsiteY0" fmla="*/ 253287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152400 w 2200787"/>
              <a:gd name="connsiteY12" fmla="*/ 253287 h 1573101"/>
              <a:gd name="connsiteX0" fmla="*/ 152400 w 2155963"/>
              <a:gd name="connsiteY0" fmla="*/ 253287 h 1573101"/>
              <a:gd name="connsiteX1" fmla="*/ 293998 w 2155963"/>
              <a:gd name="connsiteY1" fmla="*/ 71717 h 1573101"/>
              <a:gd name="connsiteX2" fmla="*/ 1136253 w 2155963"/>
              <a:gd name="connsiteY2" fmla="*/ 691047 h 1573101"/>
              <a:gd name="connsiteX3" fmla="*/ 1906789 w 2155963"/>
              <a:gd name="connsiteY3" fmla="*/ 0 h 1573101"/>
              <a:gd name="connsiteX4" fmla="*/ 2012529 w 2155963"/>
              <a:gd name="connsiteY4" fmla="*/ 181570 h 1573101"/>
              <a:gd name="connsiteX5" fmla="*/ 1267646 w 2155963"/>
              <a:gd name="connsiteY5" fmla="*/ 782068 h 1573101"/>
              <a:gd name="connsiteX6" fmla="*/ 2155963 w 2155963"/>
              <a:gd name="connsiteY6" fmla="*/ 1418425 h 1573101"/>
              <a:gd name="connsiteX7" fmla="*/ 2050224 w 2155963"/>
              <a:gd name="connsiteY7" fmla="*/ 1573101 h 1573101"/>
              <a:gd name="connsiteX8" fmla="*/ 1154182 w 2155963"/>
              <a:gd name="connsiteY8" fmla="*/ 917912 h 1573101"/>
              <a:gd name="connsiteX9" fmla="*/ 168492 w 2155963"/>
              <a:gd name="connsiteY9" fmla="*/ 1564136 h 1573101"/>
              <a:gd name="connsiteX10" fmla="*/ 0 w 2155963"/>
              <a:gd name="connsiteY10" fmla="*/ 1382566 h 1573101"/>
              <a:gd name="connsiteX11" fmla="*/ 960035 w 2155963"/>
              <a:gd name="connsiteY11" fmla="*/ 817927 h 1573101"/>
              <a:gd name="connsiteX12" fmla="*/ 152400 w 2155963"/>
              <a:gd name="connsiteY12" fmla="*/ 253287 h 1573101"/>
              <a:gd name="connsiteX0" fmla="*/ 62753 w 2066316"/>
              <a:gd name="connsiteY0" fmla="*/ 253287 h 1573101"/>
              <a:gd name="connsiteX1" fmla="*/ 204351 w 2066316"/>
              <a:gd name="connsiteY1" fmla="*/ 71717 h 1573101"/>
              <a:gd name="connsiteX2" fmla="*/ 1046606 w 2066316"/>
              <a:gd name="connsiteY2" fmla="*/ 691047 h 1573101"/>
              <a:gd name="connsiteX3" fmla="*/ 1817142 w 2066316"/>
              <a:gd name="connsiteY3" fmla="*/ 0 h 1573101"/>
              <a:gd name="connsiteX4" fmla="*/ 1922882 w 2066316"/>
              <a:gd name="connsiteY4" fmla="*/ 181570 h 1573101"/>
              <a:gd name="connsiteX5" fmla="*/ 1177999 w 2066316"/>
              <a:gd name="connsiteY5" fmla="*/ 782068 h 1573101"/>
              <a:gd name="connsiteX6" fmla="*/ 2066316 w 2066316"/>
              <a:gd name="connsiteY6" fmla="*/ 1418425 h 1573101"/>
              <a:gd name="connsiteX7" fmla="*/ 1960577 w 2066316"/>
              <a:gd name="connsiteY7" fmla="*/ 1573101 h 1573101"/>
              <a:gd name="connsiteX8" fmla="*/ 1064535 w 2066316"/>
              <a:gd name="connsiteY8" fmla="*/ 917912 h 1573101"/>
              <a:gd name="connsiteX9" fmla="*/ 78845 w 2066316"/>
              <a:gd name="connsiteY9" fmla="*/ 1564136 h 1573101"/>
              <a:gd name="connsiteX10" fmla="*/ 0 w 2066316"/>
              <a:gd name="connsiteY10" fmla="*/ 1436354 h 1573101"/>
              <a:gd name="connsiteX11" fmla="*/ 870388 w 2066316"/>
              <a:gd name="connsiteY11" fmla="*/ 817927 h 1573101"/>
              <a:gd name="connsiteX12" fmla="*/ 62753 w 2066316"/>
              <a:gd name="connsiteY12" fmla="*/ 253287 h 1573101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22882 w 2066316"/>
              <a:gd name="connsiteY4" fmla="*/ 181570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76670 w 2066316"/>
              <a:gd name="connsiteY4" fmla="*/ 208464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181570 h 1546208"/>
              <a:gd name="connsiteX1" fmla="*/ 204351 w 2066316"/>
              <a:gd name="connsiteY1" fmla="*/ 0 h 1546208"/>
              <a:gd name="connsiteX2" fmla="*/ 1046606 w 2066316"/>
              <a:gd name="connsiteY2" fmla="*/ 619330 h 1546208"/>
              <a:gd name="connsiteX3" fmla="*/ 1888860 w 2066316"/>
              <a:gd name="connsiteY3" fmla="*/ 8965 h 1546208"/>
              <a:gd name="connsiteX4" fmla="*/ 1976670 w 2066316"/>
              <a:gd name="connsiteY4" fmla="*/ 136747 h 1546208"/>
              <a:gd name="connsiteX5" fmla="*/ 1177999 w 2066316"/>
              <a:gd name="connsiteY5" fmla="*/ 710351 h 1546208"/>
              <a:gd name="connsiteX6" fmla="*/ 2066316 w 2066316"/>
              <a:gd name="connsiteY6" fmla="*/ 1346708 h 1546208"/>
              <a:gd name="connsiteX7" fmla="*/ 1960577 w 2066316"/>
              <a:gd name="connsiteY7" fmla="*/ 1501384 h 1546208"/>
              <a:gd name="connsiteX8" fmla="*/ 1064535 w 2066316"/>
              <a:gd name="connsiteY8" fmla="*/ 846195 h 1546208"/>
              <a:gd name="connsiteX9" fmla="*/ 141598 w 2066316"/>
              <a:gd name="connsiteY9" fmla="*/ 1546208 h 1546208"/>
              <a:gd name="connsiteX10" fmla="*/ 0 w 2066316"/>
              <a:gd name="connsiteY10" fmla="*/ 1364637 h 1546208"/>
              <a:gd name="connsiteX11" fmla="*/ 870388 w 2066316"/>
              <a:gd name="connsiteY11" fmla="*/ 746210 h 1546208"/>
              <a:gd name="connsiteX12" fmla="*/ 62753 w 2066316"/>
              <a:gd name="connsiteY12" fmla="*/ 181570 h 154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6316" h="1546208">
                <a:moveTo>
                  <a:pt x="62753" y="181570"/>
                </a:moveTo>
                <a:lnTo>
                  <a:pt x="204351" y="0"/>
                </a:lnTo>
                <a:lnTo>
                  <a:pt x="1046606" y="619330"/>
                </a:lnTo>
                <a:lnTo>
                  <a:pt x="1888860" y="8965"/>
                </a:lnTo>
                <a:lnTo>
                  <a:pt x="1976670" y="136747"/>
                </a:lnTo>
                <a:lnTo>
                  <a:pt x="1177999" y="710351"/>
                </a:lnTo>
                <a:lnTo>
                  <a:pt x="2066316" y="1346708"/>
                </a:lnTo>
                <a:lnTo>
                  <a:pt x="1960577" y="1501384"/>
                </a:lnTo>
                <a:lnTo>
                  <a:pt x="1064535" y="846195"/>
                </a:lnTo>
                <a:lnTo>
                  <a:pt x="141598" y="1546208"/>
                </a:lnTo>
                <a:lnTo>
                  <a:pt x="0" y="1364637"/>
                </a:lnTo>
                <a:lnTo>
                  <a:pt x="870388" y="746210"/>
                </a:lnTo>
                <a:lnTo>
                  <a:pt x="62753" y="18157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множение 2"/>
          <p:cNvSpPr/>
          <p:nvPr/>
        </p:nvSpPr>
        <p:spPr>
          <a:xfrm>
            <a:off x="6863627" y="4036990"/>
            <a:ext cx="2066316" cy="1546208"/>
          </a:xfrm>
          <a:custGeom>
            <a:avLst/>
            <a:gdLst>
              <a:gd name="connsiteX0" fmla="*/ 570404 w 3341595"/>
              <a:gd name="connsiteY0" fmla="*/ 974698 h 2971098"/>
              <a:gd name="connsiteX1" fmla="*/ 1034732 w 3341595"/>
              <a:gd name="connsiteY1" fmla="*/ 452469 h 2971098"/>
              <a:gd name="connsiteX2" fmla="*/ 1670798 w 3341595"/>
              <a:gd name="connsiteY2" fmla="*/ 1018011 h 2971098"/>
              <a:gd name="connsiteX3" fmla="*/ 2306863 w 3341595"/>
              <a:gd name="connsiteY3" fmla="*/ 452469 h 2971098"/>
              <a:gd name="connsiteX4" fmla="*/ 2771191 w 3341595"/>
              <a:gd name="connsiteY4" fmla="*/ 974698 h 2971098"/>
              <a:gd name="connsiteX5" fmla="*/ 2196638 w 3341595"/>
              <a:gd name="connsiteY5" fmla="*/ 1485549 h 2971098"/>
              <a:gd name="connsiteX6" fmla="*/ 2771191 w 3341595"/>
              <a:gd name="connsiteY6" fmla="*/ 1996400 h 2971098"/>
              <a:gd name="connsiteX7" fmla="*/ 2306863 w 3341595"/>
              <a:gd name="connsiteY7" fmla="*/ 2518629 h 2971098"/>
              <a:gd name="connsiteX8" fmla="*/ 1670798 w 3341595"/>
              <a:gd name="connsiteY8" fmla="*/ 1953087 h 2971098"/>
              <a:gd name="connsiteX9" fmla="*/ 1034732 w 3341595"/>
              <a:gd name="connsiteY9" fmla="*/ 2518629 h 2971098"/>
              <a:gd name="connsiteX10" fmla="*/ 570404 w 3341595"/>
              <a:gd name="connsiteY10" fmla="*/ 1996400 h 2971098"/>
              <a:gd name="connsiteX11" fmla="*/ 1144957 w 3341595"/>
              <a:gd name="connsiteY11" fmla="*/ 1485549 h 2971098"/>
              <a:gd name="connsiteX12" fmla="*/ 570404 w 3341595"/>
              <a:gd name="connsiteY12" fmla="*/ 974698 h 2971098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574553 w 2200787"/>
              <a:gd name="connsiteY11" fmla="*/ 1033080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2050224 w 2200787"/>
              <a:gd name="connsiteY7" fmla="*/ 1734466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200787 w 2200787"/>
              <a:gd name="connsiteY4" fmla="*/ 522229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906789 w 2200787"/>
              <a:gd name="connsiteY3" fmla="*/ 161365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360864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0 w 2200787"/>
              <a:gd name="connsiteY12" fmla="*/ 360864 h 1573101"/>
              <a:gd name="connsiteX0" fmla="*/ 152400 w 2200787"/>
              <a:gd name="connsiteY0" fmla="*/ 253287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152400 w 2200787"/>
              <a:gd name="connsiteY12" fmla="*/ 253287 h 1573101"/>
              <a:gd name="connsiteX0" fmla="*/ 152400 w 2155963"/>
              <a:gd name="connsiteY0" fmla="*/ 253287 h 1573101"/>
              <a:gd name="connsiteX1" fmla="*/ 293998 w 2155963"/>
              <a:gd name="connsiteY1" fmla="*/ 71717 h 1573101"/>
              <a:gd name="connsiteX2" fmla="*/ 1136253 w 2155963"/>
              <a:gd name="connsiteY2" fmla="*/ 691047 h 1573101"/>
              <a:gd name="connsiteX3" fmla="*/ 1906789 w 2155963"/>
              <a:gd name="connsiteY3" fmla="*/ 0 h 1573101"/>
              <a:gd name="connsiteX4" fmla="*/ 2012529 w 2155963"/>
              <a:gd name="connsiteY4" fmla="*/ 181570 h 1573101"/>
              <a:gd name="connsiteX5" fmla="*/ 1267646 w 2155963"/>
              <a:gd name="connsiteY5" fmla="*/ 782068 h 1573101"/>
              <a:gd name="connsiteX6" fmla="*/ 2155963 w 2155963"/>
              <a:gd name="connsiteY6" fmla="*/ 1418425 h 1573101"/>
              <a:gd name="connsiteX7" fmla="*/ 2050224 w 2155963"/>
              <a:gd name="connsiteY7" fmla="*/ 1573101 h 1573101"/>
              <a:gd name="connsiteX8" fmla="*/ 1154182 w 2155963"/>
              <a:gd name="connsiteY8" fmla="*/ 917912 h 1573101"/>
              <a:gd name="connsiteX9" fmla="*/ 168492 w 2155963"/>
              <a:gd name="connsiteY9" fmla="*/ 1564136 h 1573101"/>
              <a:gd name="connsiteX10" fmla="*/ 0 w 2155963"/>
              <a:gd name="connsiteY10" fmla="*/ 1382566 h 1573101"/>
              <a:gd name="connsiteX11" fmla="*/ 960035 w 2155963"/>
              <a:gd name="connsiteY11" fmla="*/ 817927 h 1573101"/>
              <a:gd name="connsiteX12" fmla="*/ 152400 w 2155963"/>
              <a:gd name="connsiteY12" fmla="*/ 253287 h 1573101"/>
              <a:gd name="connsiteX0" fmla="*/ 62753 w 2066316"/>
              <a:gd name="connsiteY0" fmla="*/ 253287 h 1573101"/>
              <a:gd name="connsiteX1" fmla="*/ 204351 w 2066316"/>
              <a:gd name="connsiteY1" fmla="*/ 71717 h 1573101"/>
              <a:gd name="connsiteX2" fmla="*/ 1046606 w 2066316"/>
              <a:gd name="connsiteY2" fmla="*/ 691047 h 1573101"/>
              <a:gd name="connsiteX3" fmla="*/ 1817142 w 2066316"/>
              <a:gd name="connsiteY3" fmla="*/ 0 h 1573101"/>
              <a:gd name="connsiteX4" fmla="*/ 1922882 w 2066316"/>
              <a:gd name="connsiteY4" fmla="*/ 181570 h 1573101"/>
              <a:gd name="connsiteX5" fmla="*/ 1177999 w 2066316"/>
              <a:gd name="connsiteY5" fmla="*/ 782068 h 1573101"/>
              <a:gd name="connsiteX6" fmla="*/ 2066316 w 2066316"/>
              <a:gd name="connsiteY6" fmla="*/ 1418425 h 1573101"/>
              <a:gd name="connsiteX7" fmla="*/ 1960577 w 2066316"/>
              <a:gd name="connsiteY7" fmla="*/ 1573101 h 1573101"/>
              <a:gd name="connsiteX8" fmla="*/ 1064535 w 2066316"/>
              <a:gd name="connsiteY8" fmla="*/ 917912 h 1573101"/>
              <a:gd name="connsiteX9" fmla="*/ 78845 w 2066316"/>
              <a:gd name="connsiteY9" fmla="*/ 1564136 h 1573101"/>
              <a:gd name="connsiteX10" fmla="*/ 0 w 2066316"/>
              <a:gd name="connsiteY10" fmla="*/ 1436354 h 1573101"/>
              <a:gd name="connsiteX11" fmla="*/ 870388 w 2066316"/>
              <a:gd name="connsiteY11" fmla="*/ 817927 h 1573101"/>
              <a:gd name="connsiteX12" fmla="*/ 62753 w 2066316"/>
              <a:gd name="connsiteY12" fmla="*/ 253287 h 1573101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22882 w 2066316"/>
              <a:gd name="connsiteY4" fmla="*/ 181570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76670 w 2066316"/>
              <a:gd name="connsiteY4" fmla="*/ 208464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181570 h 1546208"/>
              <a:gd name="connsiteX1" fmla="*/ 204351 w 2066316"/>
              <a:gd name="connsiteY1" fmla="*/ 0 h 1546208"/>
              <a:gd name="connsiteX2" fmla="*/ 1046606 w 2066316"/>
              <a:gd name="connsiteY2" fmla="*/ 619330 h 1546208"/>
              <a:gd name="connsiteX3" fmla="*/ 1888860 w 2066316"/>
              <a:gd name="connsiteY3" fmla="*/ 8965 h 1546208"/>
              <a:gd name="connsiteX4" fmla="*/ 1976670 w 2066316"/>
              <a:gd name="connsiteY4" fmla="*/ 136747 h 1546208"/>
              <a:gd name="connsiteX5" fmla="*/ 1177999 w 2066316"/>
              <a:gd name="connsiteY5" fmla="*/ 710351 h 1546208"/>
              <a:gd name="connsiteX6" fmla="*/ 2066316 w 2066316"/>
              <a:gd name="connsiteY6" fmla="*/ 1346708 h 1546208"/>
              <a:gd name="connsiteX7" fmla="*/ 1960577 w 2066316"/>
              <a:gd name="connsiteY7" fmla="*/ 1501384 h 1546208"/>
              <a:gd name="connsiteX8" fmla="*/ 1064535 w 2066316"/>
              <a:gd name="connsiteY8" fmla="*/ 846195 h 1546208"/>
              <a:gd name="connsiteX9" fmla="*/ 141598 w 2066316"/>
              <a:gd name="connsiteY9" fmla="*/ 1546208 h 1546208"/>
              <a:gd name="connsiteX10" fmla="*/ 0 w 2066316"/>
              <a:gd name="connsiteY10" fmla="*/ 1364637 h 1546208"/>
              <a:gd name="connsiteX11" fmla="*/ 870388 w 2066316"/>
              <a:gd name="connsiteY11" fmla="*/ 746210 h 1546208"/>
              <a:gd name="connsiteX12" fmla="*/ 62753 w 2066316"/>
              <a:gd name="connsiteY12" fmla="*/ 181570 h 154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6316" h="1546208">
                <a:moveTo>
                  <a:pt x="62753" y="181570"/>
                </a:moveTo>
                <a:lnTo>
                  <a:pt x="204351" y="0"/>
                </a:lnTo>
                <a:lnTo>
                  <a:pt x="1046606" y="619330"/>
                </a:lnTo>
                <a:lnTo>
                  <a:pt x="1888860" y="8965"/>
                </a:lnTo>
                <a:lnTo>
                  <a:pt x="1976670" y="136747"/>
                </a:lnTo>
                <a:lnTo>
                  <a:pt x="1177999" y="710351"/>
                </a:lnTo>
                <a:lnTo>
                  <a:pt x="2066316" y="1346708"/>
                </a:lnTo>
                <a:lnTo>
                  <a:pt x="1960577" y="1501384"/>
                </a:lnTo>
                <a:lnTo>
                  <a:pt x="1064535" y="846195"/>
                </a:lnTo>
                <a:lnTo>
                  <a:pt x="141598" y="1546208"/>
                </a:lnTo>
                <a:lnTo>
                  <a:pt x="0" y="1364637"/>
                </a:lnTo>
                <a:lnTo>
                  <a:pt x="870388" y="746210"/>
                </a:lnTo>
                <a:lnTo>
                  <a:pt x="62753" y="18157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множение 2"/>
          <p:cNvSpPr/>
          <p:nvPr/>
        </p:nvSpPr>
        <p:spPr>
          <a:xfrm>
            <a:off x="9483212" y="3738532"/>
            <a:ext cx="2066316" cy="1546208"/>
          </a:xfrm>
          <a:custGeom>
            <a:avLst/>
            <a:gdLst>
              <a:gd name="connsiteX0" fmla="*/ 570404 w 3341595"/>
              <a:gd name="connsiteY0" fmla="*/ 974698 h 2971098"/>
              <a:gd name="connsiteX1" fmla="*/ 1034732 w 3341595"/>
              <a:gd name="connsiteY1" fmla="*/ 452469 h 2971098"/>
              <a:gd name="connsiteX2" fmla="*/ 1670798 w 3341595"/>
              <a:gd name="connsiteY2" fmla="*/ 1018011 h 2971098"/>
              <a:gd name="connsiteX3" fmla="*/ 2306863 w 3341595"/>
              <a:gd name="connsiteY3" fmla="*/ 452469 h 2971098"/>
              <a:gd name="connsiteX4" fmla="*/ 2771191 w 3341595"/>
              <a:gd name="connsiteY4" fmla="*/ 974698 h 2971098"/>
              <a:gd name="connsiteX5" fmla="*/ 2196638 w 3341595"/>
              <a:gd name="connsiteY5" fmla="*/ 1485549 h 2971098"/>
              <a:gd name="connsiteX6" fmla="*/ 2771191 w 3341595"/>
              <a:gd name="connsiteY6" fmla="*/ 1996400 h 2971098"/>
              <a:gd name="connsiteX7" fmla="*/ 2306863 w 3341595"/>
              <a:gd name="connsiteY7" fmla="*/ 2518629 h 2971098"/>
              <a:gd name="connsiteX8" fmla="*/ 1670798 w 3341595"/>
              <a:gd name="connsiteY8" fmla="*/ 1953087 h 2971098"/>
              <a:gd name="connsiteX9" fmla="*/ 1034732 w 3341595"/>
              <a:gd name="connsiteY9" fmla="*/ 2518629 h 2971098"/>
              <a:gd name="connsiteX10" fmla="*/ 570404 w 3341595"/>
              <a:gd name="connsiteY10" fmla="*/ 1996400 h 2971098"/>
              <a:gd name="connsiteX11" fmla="*/ 1144957 w 3341595"/>
              <a:gd name="connsiteY11" fmla="*/ 1485549 h 2971098"/>
              <a:gd name="connsiteX12" fmla="*/ 570404 w 3341595"/>
              <a:gd name="connsiteY12" fmla="*/ 974698 h 2971098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574553 w 2200787"/>
              <a:gd name="connsiteY11" fmla="*/ 1033080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2050224 w 2200787"/>
              <a:gd name="connsiteY7" fmla="*/ 1734466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200787 w 2200787"/>
              <a:gd name="connsiteY4" fmla="*/ 522229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906789 w 2200787"/>
              <a:gd name="connsiteY3" fmla="*/ 161365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360864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0 w 2200787"/>
              <a:gd name="connsiteY12" fmla="*/ 360864 h 1573101"/>
              <a:gd name="connsiteX0" fmla="*/ 152400 w 2200787"/>
              <a:gd name="connsiteY0" fmla="*/ 253287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152400 w 2200787"/>
              <a:gd name="connsiteY12" fmla="*/ 253287 h 1573101"/>
              <a:gd name="connsiteX0" fmla="*/ 152400 w 2155963"/>
              <a:gd name="connsiteY0" fmla="*/ 253287 h 1573101"/>
              <a:gd name="connsiteX1" fmla="*/ 293998 w 2155963"/>
              <a:gd name="connsiteY1" fmla="*/ 71717 h 1573101"/>
              <a:gd name="connsiteX2" fmla="*/ 1136253 w 2155963"/>
              <a:gd name="connsiteY2" fmla="*/ 691047 h 1573101"/>
              <a:gd name="connsiteX3" fmla="*/ 1906789 w 2155963"/>
              <a:gd name="connsiteY3" fmla="*/ 0 h 1573101"/>
              <a:gd name="connsiteX4" fmla="*/ 2012529 w 2155963"/>
              <a:gd name="connsiteY4" fmla="*/ 181570 h 1573101"/>
              <a:gd name="connsiteX5" fmla="*/ 1267646 w 2155963"/>
              <a:gd name="connsiteY5" fmla="*/ 782068 h 1573101"/>
              <a:gd name="connsiteX6" fmla="*/ 2155963 w 2155963"/>
              <a:gd name="connsiteY6" fmla="*/ 1418425 h 1573101"/>
              <a:gd name="connsiteX7" fmla="*/ 2050224 w 2155963"/>
              <a:gd name="connsiteY7" fmla="*/ 1573101 h 1573101"/>
              <a:gd name="connsiteX8" fmla="*/ 1154182 w 2155963"/>
              <a:gd name="connsiteY8" fmla="*/ 917912 h 1573101"/>
              <a:gd name="connsiteX9" fmla="*/ 168492 w 2155963"/>
              <a:gd name="connsiteY9" fmla="*/ 1564136 h 1573101"/>
              <a:gd name="connsiteX10" fmla="*/ 0 w 2155963"/>
              <a:gd name="connsiteY10" fmla="*/ 1382566 h 1573101"/>
              <a:gd name="connsiteX11" fmla="*/ 960035 w 2155963"/>
              <a:gd name="connsiteY11" fmla="*/ 817927 h 1573101"/>
              <a:gd name="connsiteX12" fmla="*/ 152400 w 2155963"/>
              <a:gd name="connsiteY12" fmla="*/ 253287 h 1573101"/>
              <a:gd name="connsiteX0" fmla="*/ 62753 w 2066316"/>
              <a:gd name="connsiteY0" fmla="*/ 253287 h 1573101"/>
              <a:gd name="connsiteX1" fmla="*/ 204351 w 2066316"/>
              <a:gd name="connsiteY1" fmla="*/ 71717 h 1573101"/>
              <a:gd name="connsiteX2" fmla="*/ 1046606 w 2066316"/>
              <a:gd name="connsiteY2" fmla="*/ 691047 h 1573101"/>
              <a:gd name="connsiteX3" fmla="*/ 1817142 w 2066316"/>
              <a:gd name="connsiteY3" fmla="*/ 0 h 1573101"/>
              <a:gd name="connsiteX4" fmla="*/ 1922882 w 2066316"/>
              <a:gd name="connsiteY4" fmla="*/ 181570 h 1573101"/>
              <a:gd name="connsiteX5" fmla="*/ 1177999 w 2066316"/>
              <a:gd name="connsiteY5" fmla="*/ 782068 h 1573101"/>
              <a:gd name="connsiteX6" fmla="*/ 2066316 w 2066316"/>
              <a:gd name="connsiteY6" fmla="*/ 1418425 h 1573101"/>
              <a:gd name="connsiteX7" fmla="*/ 1960577 w 2066316"/>
              <a:gd name="connsiteY7" fmla="*/ 1573101 h 1573101"/>
              <a:gd name="connsiteX8" fmla="*/ 1064535 w 2066316"/>
              <a:gd name="connsiteY8" fmla="*/ 917912 h 1573101"/>
              <a:gd name="connsiteX9" fmla="*/ 78845 w 2066316"/>
              <a:gd name="connsiteY9" fmla="*/ 1564136 h 1573101"/>
              <a:gd name="connsiteX10" fmla="*/ 0 w 2066316"/>
              <a:gd name="connsiteY10" fmla="*/ 1436354 h 1573101"/>
              <a:gd name="connsiteX11" fmla="*/ 870388 w 2066316"/>
              <a:gd name="connsiteY11" fmla="*/ 817927 h 1573101"/>
              <a:gd name="connsiteX12" fmla="*/ 62753 w 2066316"/>
              <a:gd name="connsiteY12" fmla="*/ 253287 h 1573101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22882 w 2066316"/>
              <a:gd name="connsiteY4" fmla="*/ 181570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76670 w 2066316"/>
              <a:gd name="connsiteY4" fmla="*/ 208464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181570 h 1546208"/>
              <a:gd name="connsiteX1" fmla="*/ 204351 w 2066316"/>
              <a:gd name="connsiteY1" fmla="*/ 0 h 1546208"/>
              <a:gd name="connsiteX2" fmla="*/ 1046606 w 2066316"/>
              <a:gd name="connsiteY2" fmla="*/ 619330 h 1546208"/>
              <a:gd name="connsiteX3" fmla="*/ 1888860 w 2066316"/>
              <a:gd name="connsiteY3" fmla="*/ 8965 h 1546208"/>
              <a:gd name="connsiteX4" fmla="*/ 1976670 w 2066316"/>
              <a:gd name="connsiteY4" fmla="*/ 136747 h 1546208"/>
              <a:gd name="connsiteX5" fmla="*/ 1177999 w 2066316"/>
              <a:gd name="connsiteY5" fmla="*/ 710351 h 1546208"/>
              <a:gd name="connsiteX6" fmla="*/ 2066316 w 2066316"/>
              <a:gd name="connsiteY6" fmla="*/ 1346708 h 1546208"/>
              <a:gd name="connsiteX7" fmla="*/ 1960577 w 2066316"/>
              <a:gd name="connsiteY7" fmla="*/ 1501384 h 1546208"/>
              <a:gd name="connsiteX8" fmla="*/ 1064535 w 2066316"/>
              <a:gd name="connsiteY8" fmla="*/ 846195 h 1546208"/>
              <a:gd name="connsiteX9" fmla="*/ 141598 w 2066316"/>
              <a:gd name="connsiteY9" fmla="*/ 1546208 h 1546208"/>
              <a:gd name="connsiteX10" fmla="*/ 0 w 2066316"/>
              <a:gd name="connsiteY10" fmla="*/ 1364637 h 1546208"/>
              <a:gd name="connsiteX11" fmla="*/ 870388 w 2066316"/>
              <a:gd name="connsiteY11" fmla="*/ 746210 h 1546208"/>
              <a:gd name="connsiteX12" fmla="*/ 62753 w 2066316"/>
              <a:gd name="connsiteY12" fmla="*/ 181570 h 154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6316" h="1546208">
                <a:moveTo>
                  <a:pt x="62753" y="181570"/>
                </a:moveTo>
                <a:lnTo>
                  <a:pt x="204351" y="0"/>
                </a:lnTo>
                <a:lnTo>
                  <a:pt x="1046606" y="619330"/>
                </a:lnTo>
                <a:lnTo>
                  <a:pt x="1888860" y="8965"/>
                </a:lnTo>
                <a:lnTo>
                  <a:pt x="1976670" y="136747"/>
                </a:lnTo>
                <a:lnTo>
                  <a:pt x="1177999" y="710351"/>
                </a:lnTo>
                <a:lnTo>
                  <a:pt x="2066316" y="1346708"/>
                </a:lnTo>
                <a:lnTo>
                  <a:pt x="1960577" y="1501384"/>
                </a:lnTo>
                <a:lnTo>
                  <a:pt x="1064535" y="846195"/>
                </a:lnTo>
                <a:lnTo>
                  <a:pt x="141598" y="1546208"/>
                </a:lnTo>
                <a:lnTo>
                  <a:pt x="0" y="1364637"/>
                </a:lnTo>
                <a:lnTo>
                  <a:pt x="870388" y="746210"/>
                </a:lnTo>
                <a:lnTo>
                  <a:pt x="62753" y="18157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1274" y="3301341"/>
            <a:ext cx="10402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Поле «Количество бланков записи»</a:t>
            </a:r>
            <a:r>
              <a:rPr lang="ru-RU" sz="2400" dirty="0" smtClean="0"/>
              <a:t> заполняется 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членом комиссии </a:t>
            </a:r>
            <a:r>
              <a:rPr lang="ru-RU" sz="2400" dirty="0" smtClean="0"/>
              <a:t>по проведению итогового сочинения (изложения) </a:t>
            </a:r>
            <a:r>
              <a:rPr lang="ru-RU" sz="2400" b="1" dirty="0" smtClean="0">
                <a:solidFill>
                  <a:srgbClr val="FF0000"/>
                </a:solidFill>
              </a:rPr>
              <a:t>по завершении</a:t>
            </a:r>
            <a:r>
              <a:rPr lang="ru-RU" sz="2400" dirty="0" smtClean="0"/>
              <a:t> итогового сочинения (изложения) 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в присутствии участника</a:t>
            </a:r>
            <a:r>
              <a:rPr lang="ru-RU" sz="2400" dirty="0" smtClean="0"/>
              <a:t> (в указанное поле вписывается то количество бланков записи, включая дополнительные бланки записи (в случае если такие выдавались по запросу участника), которое было использовано участником).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Бланк регистрации не учитывается</a:t>
            </a:r>
            <a:r>
              <a:rPr lang="ru-RU" sz="2400" b="1" dirty="0" smtClean="0">
                <a:solidFill>
                  <a:srgbClr val="FF0000"/>
                </a:solidFill>
              </a:rPr>
              <a:t>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9"/>
          <a:stretch/>
        </p:blipFill>
        <p:spPr bwMode="auto">
          <a:xfrm>
            <a:off x="0" y="0"/>
            <a:ext cx="12191999" cy="31944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81734" y="1816925"/>
            <a:ext cx="32885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12563215478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14769" y="1337286"/>
            <a:ext cx="731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67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8376" y="1366398"/>
            <a:ext cx="1057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7 7 7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17946" y="1329866"/>
            <a:ext cx="731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1 1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32666" y="1329865"/>
            <a:ext cx="1057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7 7 7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20635" y="1300692"/>
            <a:ext cx="690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2 1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376211" y="1326176"/>
            <a:ext cx="690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2 1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543775" y="1337285"/>
            <a:ext cx="690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0 4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71529" y="1326176"/>
            <a:ext cx="690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1 5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87875" y="2063956"/>
            <a:ext cx="690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2 0</a:t>
            </a:r>
            <a:endParaRPr lang="ru-RU" sz="2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92504" y="2056254"/>
            <a:ext cx="30793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6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ОЧ И Н Е Н И Е</a:t>
            </a:r>
            <a:endParaRPr lang="ru-RU" sz="2400" spc="6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68989" y="2048099"/>
            <a:ext cx="43030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49152" y="1326175"/>
            <a:ext cx="322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2667" y="2065042"/>
            <a:ext cx="1057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0 0 1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01" y="363118"/>
            <a:ext cx="6412675" cy="3146961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716977"/>
            <a:ext cx="6460177" cy="3141023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728187" y="1471376"/>
            <a:ext cx="4655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Поля средней части бланка регистрации заполняются участником самостоятельно (согласно документу, удостоверяющему личность)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36327" y="5186840"/>
            <a:ext cx="46551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случае отказа от подписи участником сочинения (изложения) в бланке подпись ставит член комиссии по проведению</a:t>
            </a:r>
            <a:r>
              <a:rPr lang="en-US" dirty="0" smtClean="0"/>
              <a:t> </a:t>
            </a:r>
            <a:r>
              <a:rPr lang="ru-RU" dirty="0" smtClean="0"/>
              <a:t>итогового сочинения (изложения)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7473" y="515968"/>
            <a:ext cx="9601196" cy="1217058"/>
          </a:xfrm>
        </p:spPr>
        <p:txBody>
          <a:bodyPr/>
          <a:lstStyle/>
          <a:p>
            <a:r>
              <a:rPr lang="ru-RU" dirty="0" smtClean="0"/>
              <a:t>Нормативная документация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488142"/>
            <a:ext cx="10972800" cy="3523129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ru-RU" sz="2000" dirty="0" smtClean="0"/>
              <a:t>Федеральный закон от 29.12.2012 г. </a:t>
            </a:r>
            <a:r>
              <a:rPr lang="ru-RU" sz="2000" b="1" dirty="0" smtClean="0"/>
              <a:t>№ 273-ФЗ </a:t>
            </a:r>
            <a:r>
              <a:rPr lang="ru-RU" sz="2000" dirty="0" smtClean="0"/>
              <a:t>«Об образовании</a:t>
            </a:r>
            <a:r>
              <a:rPr lang="en-US" sz="2000" dirty="0" smtClean="0"/>
              <a:t> </a:t>
            </a:r>
            <a:r>
              <a:rPr lang="ru-RU" sz="2000" dirty="0" smtClean="0"/>
              <a:t>в</a:t>
            </a:r>
            <a:r>
              <a:rPr lang="en-US" sz="2000" dirty="0" smtClean="0"/>
              <a:t> </a:t>
            </a:r>
            <a:r>
              <a:rPr lang="ru-RU" sz="2000" dirty="0" smtClean="0"/>
              <a:t>Российской</a:t>
            </a:r>
            <a:r>
              <a:rPr lang="en-US" sz="2000" dirty="0" smtClean="0"/>
              <a:t> </a:t>
            </a:r>
            <a:r>
              <a:rPr lang="ru-RU" sz="2000" dirty="0" smtClean="0"/>
              <a:t>Федерации»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000" dirty="0" smtClean="0"/>
              <a:t>Постановление </a:t>
            </a:r>
            <a:r>
              <a:rPr lang="ru-RU" sz="2000" dirty="0"/>
              <a:t>Правительства РФ от 31 августа 2013 г. </a:t>
            </a:r>
            <a:r>
              <a:rPr lang="ru-RU" sz="2000" b="1" dirty="0" smtClean="0"/>
              <a:t>№ 755 </a:t>
            </a:r>
            <a:r>
              <a:rPr lang="ru-RU" sz="2000" dirty="0" smtClean="0"/>
              <a:t>«О </a:t>
            </a:r>
            <a:r>
              <a:rPr lang="ru-RU" sz="2000" dirty="0"/>
              <a:t>федеральной информационной системе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и приема граждан в образовательные организации для получения среднего профессионального и высшего образования и региональных информационных системах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</a:t>
            </a:r>
            <a:r>
              <a:rPr lang="ru-RU" sz="2000" dirty="0" smtClean="0"/>
              <a:t>образования»</a:t>
            </a:r>
            <a:endParaRPr lang="ru-RU" sz="2000" dirty="0"/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000" dirty="0" smtClean="0"/>
              <a:t>Порядок проведения государственной итоговой аттестации по образовательным программам среднего общего образования, утвержденный приказом Минпросвещения РФ и Федеральной службой по надзору в сфере образования и науки от 07.11.2018 г.  </a:t>
            </a:r>
            <a:r>
              <a:rPr lang="ru-RU" sz="2000" b="1" dirty="0" smtClean="0"/>
              <a:t>№ 190/1512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000" dirty="0" smtClean="0"/>
              <a:t>Методические рекомендации по организации и проведению итогового сочинения (изложения) в 2020/21 учебном году (Письмо Рособрнадзора от 24.09.2020 </a:t>
            </a:r>
            <a:r>
              <a:rPr lang="ru-RU" sz="2000" b="1" dirty="0" smtClean="0"/>
              <a:t>№ 05-86</a:t>
            </a:r>
            <a:r>
              <a:rPr lang="ru-RU" sz="2000" dirty="0" smtClean="0"/>
              <a:t>)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9016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175169" y="487025"/>
            <a:ext cx="508264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Комплект участника содержит </a:t>
            </a:r>
          </a:p>
          <a:p>
            <a:pPr algn="just"/>
            <a:r>
              <a:rPr lang="ru-RU" dirty="0" smtClean="0"/>
              <a:t>бланк регистрации и </a:t>
            </a:r>
          </a:p>
          <a:p>
            <a:pPr algn="just"/>
            <a:r>
              <a:rPr lang="ru-RU" sz="6600" dirty="0" smtClean="0">
                <a:solidFill>
                  <a:srgbClr val="FF0000"/>
                </a:solidFill>
              </a:rPr>
              <a:t>2 (два)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односторонних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бланка записи.</a:t>
            </a:r>
          </a:p>
          <a:p>
            <a:pPr algn="just"/>
            <a:r>
              <a:rPr lang="ru-RU" dirty="0" smtClean="0"/>
              <a:t>В поле «ФИО участника» при нехватке места участник может внести только фамилию и инициалы.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smtClean="0"/>
              <a:t>Дополнительный бланк записи</a:t>
            </a:r>
            <a:r>
              <a:rPr lang="ru-RU" dirty="0" smtClean="0"/>
              <a:t> выдается членом комиссии по проведению итогового сочинения (изложения) по запросу участника в случае нехватки места.</a:t>
            </a:r>
          </a:p>
          <a:p>
            <a:pPr algn="just"/>
            <a:r>
              <a:rPr lang="ru-RU" b="1" dirty="0" smtClean="0"/>
              <a:t>Поле «Лист №»</a:t>
            </a:r>
            <a:r>
              <a:rPr lang="ru-RU" dirty="0" smtClean="0"/>
              <a:t> </a:t>
            </a:r>
            <a:r>
              <a:rPr lang="ru-RU" dirty="0"/>
              <a:t>дополнительного </a:t>
            </a:r>
            <a:r>
              <a:rPr lang="ru-RU" dirty="0" smtClean="0"/>
              <a:t>бланка заполняется членом комиссии по проведению итогового сочинения (изложения) в случае выдачи дополнительного бланка участнику. В первый бланк записи ставится цифра 1, далее – 2, далее (если выдавали дополнительный бланк записи) – 3 и т.д.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89099" y="1009403"/>
            <a:ext cx="17210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12563215478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3681351" y="950026"/>
            <a:ext cx="1828800" cy="5462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73288" y="1537231"/>
            <a:ext cx="5502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Не заполнено поле (код работы не заполнен автоматически)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03027" y="611452"/>
            <a:ext cx="558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Дополнительный бланк записи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545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Овал 12"/>
          <p:cNvSpPr/>
          <p:nvPr/>
        </p:nvSpPr>
        <p:spPr>
          <a:xfrm>
            <a:off x="3776354" y="736271"/>
            <a:ext cx="1733797" cy="81939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rot="16200000" flipH="1">
            <a:off x="5513202" y="1154957"/>
            <a:ext cx="155623" cy="7645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961411" y="2677519"/>
            <a:ext cx="584510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/>
              <a:t> Бланки для проведения итогового сочинения (изложения) печатаются в ОГАУ СРЦОКО и передаются в образовательные организации  не позднее чем за день до проведения итогового сочинения (изложения).</a:t>
            </a:r>
          </a:p>
          <a:p>
            <a:pPr algn="just"/>
            <a:endParaRPr lang="ru-RU" dirty="0" smtClean="0"/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Копирование бланков </a:t>
            </a:r>
            <a:r>
              <a:rPr lang="ru-RU" dirty="0" smtClean="0"/>
              <a:t>итогового сочинения (изложения) при нехватке распечатанных бланков в местах проведения </a:t>
            </a:r>
            <a:r>
              <a:rPr lang="ru-RU" sz="2000" b="1" u="sng" dirty="0" smtClean="0">
                <a:solidFill>
                  <a:srgbClr val="FF0000"/>
                </a:solidFill>
              </a:rPr>
              <a:t>запрещено</a:t>
            </a:r>
            <a:r>
              <a:rPr lang="ru-RU" dirty="0" smtClean="0"/>
              <a:t>, так как все бланки имеют уникальный код работы и распечатываются посредством специализирован-</a:t>
            </a:r>
            <a:r>
              <a:rPr lang="ru-RU" dirty="0" err="1" smtClean="0"/>
              <a:t>ного</a:t>
            </a:r>
            <a:r>
              <a:rPr lang="ru-RU" dirty="0" smtClean="0"/>
              <a:t> программного обеспечения.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-1" y="577850"/>
            <a:ext cx="12192001" cy="8223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Комплектация бланков для передачи в ОГАУ СРЦОКО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0957351"/>
              </p:ext>
            </p:extLst>
          </p:nvPr>
        </p:nvGraphicFramePr>
        <p:xfrm>
          <a:off x="376518" y="2474259"/>
          <a:ext cx="11053482" cy="4247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67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267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9518">
                <a:tc>
                  <a:txBody>
                    <a:bodyPr/>
                    <a:lstStyle/>
                    <a:p>
                      <a:pPr algn="ctr"/>
                      <a:r>
                        <a:rPr lang="ru-RU" sz="1800" u="sng" dirty="0" smtClean="0"/>
                        <a:t>Учебный кабинет №1</a:t>
                      </a:r>
                      <a:r>
                        <a:rPr lang="ru-RU" sz="1800" dirty="0" smtClean="0"/>
                        <a:t>		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sng" dirty="0" smtClean="0"/>
                        <a:t>Учебный кабинет №2</a:t>
                      </a:r>
                      <a:r>
                        <a:rPr lang="ru-RU" sz="1800" dirty="0" smtClean="0"/>
                        <a:t>	 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 бланк регистрации участника 1</a:t>
                      </a:r>
                    </a:p>
                    <a:p>
                      <a:r>
                        <a:rPr lang="ru-RU" sz="1800" dirty="0" smtClean="0"/>
                        <a:t>2. бланк записи Лист № 1 участника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3. бланк записи Лист № 2 участника 1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4. дополнительный бланк записи Лист</a:t>
                      </a:r>
                      <a:r>
                        <a:rPr lang="ru-RU" baseline="0" dirty="0" smtClean="0"/>
                        <a:t> № 3 … участника 1 (при наличии)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 бланк регистрации участника 1</a:t>
                      </a:r>
                    </a:p>
                    <a:p>
                      <a:r>
                        <a:rPr lang="ru-RU" sz="1800" dirty="0" smtClean="0"/>
                        <a:t>2. бланк записи Лист № 1 участника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3. бланк записи Лист № 2 участника 1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4. дополнительный бланк записи Лист</a:t>
                      </a:r>
                      <a:r>
                        <a:rPr lang="ru-RU" baseline="0" dirty="0" smtClean="0"/>
                        <a:t> № 3 … участника 1 (при наличии)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5. бланк регистрации участника 2</a:t>
                      </a:r>
                    </a:p>
                    <a:p>
                      <a:r>
                        <a:rPr lang="ru-RU" sz="1800" dirty="0" smtClean="0"/>
                        <a:t>6. бланк записи Лист № 1 участника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7. бланк записи Лист № 2 участника 2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8. дополнительный бланк записи Лист</a:t>
                      </a:r>
                      <a:r>
                        <a:rPr lang="ru-RU" baseline="0" dirty="0" smtClean="0"/>
                        <a:t> № 3 … участника 2 (при наличии)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5. бланк регистрации участника 2</a:t>
                      </a:r>
                    </a:p>
                    <a:p>
                      <a:r>
                        <a:rPr lang="ru-RU" sz="1800" dirty="0" smtClean="0"/>
                        <a:t>6. бланк записи Лист № 1 участника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7. бланк записи Лист № 2 участника 2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8. дополнительный бланк записи Лист</a:t>
                      </a:r>
                      <a:r>
                        <a:rPr lang="ru-RU" baseline="0" dirty="0" smtClean="0"/>
                        <a:t> № 3 … участника 2 (при наличии)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 Т.Д.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 Т.Д.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00635" y="1465293"/>
            <a:ext cx="113582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Бланки участников собираются </a:t>
            </a:r>
            <a:endParaRPr lang="ru-RU" sz="2800" dirty="0" smtClean="0"/>
          </a:p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по  </a:t>
            </a:r>
            <a:r>
              <a:rPr lang="ru-RU" sz="2800" b="1" u="sng" dirty="0">
                <a:solidFill>
                  <a:srgbClr val="FF0000"/>
                </a:solidFill>
              </a:rPr>
              <a:t>учебным кабинетам </a:t>
            </a:r>
            <a:r>
              <a:rPr lang="ru-RU" sz="2800" dirty="0"/>
              <a:t>в следующем порядке: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48236" y="658532"/>
            <a:ext cx="10663238" cy="8223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Комплектация бланков для передачи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ОГАУ СРЦОКО</a:t>
            </a:r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023595" y="2904564"/>
            <a:ext cx="10663237" cy="7495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/>
            <a:endParaRPr lang="ru-RU" sz="8000" u="sng" dirty="0" smtClean="0"/>
          </a:p>
          <a:p>
            <a:pPr algn="ctr"/>
            <a:endParaRPr lang="ru-RU" sz="8000" u="sng" dirty="0"/>
          </a:p>
          <a:p>
            <a:pPr algn="just"/>
            <a:r>
              <a:rPr lang="ru-RU" sz="8000" dirty="0" smtClean="0"/>
              <a:t>       </a:t>
            </a:r>
          </a:p>
          <a:p>
            <a:pPr algn="just"/>
            <a:r>
              <a:rPr lang="ru-RU" sz="8000" u="sng" dirty="0" smtClean="0"/>
              <a:t> </a:t>
            </a:r>
          </a:p>
          <a:p>
            <a:pPr algn="just"/>
            <a:endParaRPr lang="ru-RU" sz="8000" u="sng" dirty="0" smtClean="0"/>
          </a:p>
          <a:p>
            <a:pPr algn="just"/>
            <a:endParaRPr lang="ru-RU" sz="8000" u="sng" dirty="0"/>
          </a:p>
          <a:p>
            <a:pPr algn="ctr"/>
            <a:r>
              <a:rPr lang="ru-RU" sz="11200" b="1" u="sng" dirty="0" smtClean="0">
                <a:solidFill>
                  <a:schemeClr val="accent2">
                    <a:lumMod val="50000"/>
                  </a:schemeClr>
                </a:solidFill>
              </a:rPr>
              <a:t>Комплекты оригиналов бланков из ОО </a:t>
            </a:r>
          </a:p>
          <a:p>
            <a:pPr algn="ctr"/>
            <a:r>
              <a:rPr lang="ru-RU" sz="11200" b="1" u="sng" dirty="0" smtClean="0">
                <a:solidFill>
                  <a:schemeClr val="accent2">
                    <a:lumMod val="50000"/>
                  </a:schemeClr>
                </a:solidFill>
              </a:rPr>
              <a:t>в ОГАУ СРЦОКО передаются </a:t>
            </a:r>
          </a:p>
          <a:p>
            <a:pPr algn="ctr"/>
            <a:r>
              <a:rPr lang="ru-RU" sz="11200" b="1" u="sng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11200" b="1" u="sng" dirty="0" smtClean="0">
                <a:solidFill>
                  <a:srgbClr val="FF0000"/>
                </a:solidFill>
              </a:rPr>
              <a:t>запечатанном виде </a:t>
            </a:r>
            <a:r>
              <a:rPr lang="ru-RU" sz="11200" b="1" u="sng" dirty="0" smtClean="0">
                <a:solidFill>
                  <a:schemeClr val="accent2">
                    <a:lumMod val="50000"/>
                  </a:schemeClr>
                </a:solidFill>
              </a:rPr>
              <a:t>(после проверки в ОО)</a:t>
            </a:r>
          </a:p>
          <a:p>
            <a:pPr algn="ctr"/>
            <a:endParaRPr lang="ru-RU" sz="11200" b="1" u="sng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11200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11200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1200" dirty="0" smtClean="0"/>
              <a:t>Комплект участника содержит </a:t>
            </a:r>
          </a:p>
          <a:p>
            <a:pPr algn="ctr"/>
            <a:r>
              <a:rPr lang="ru-RU" sz="14400" dirty="0" smtClean="0">
                <a:solidFill>
                  <a:srgbClr val="FF0000"/>
                </a:solidFill>
              </a:rPr>
              <a:t>бланк регистрации и </a:t>
            </a:r>
          </a:p>
          <a:p>
            <a:pPr algn="ctr"/>
            <a:r>
              <a:rPr lang="ru-RU" sz="14400" b="1" u="sng" dirty="0" smtClean="0">
                <a:solidFill>
                  <a:srgbClr val="FF0000"/>
                </a:solidFill>
              </a:rPr>
              <a:t>два</a:t>
            </a:r>
            <a:r>
              <a:rPr lang="ru-RU" sz="14400" dirty="0" smtClean="0">
                <a:solidFill>
                  <a:srgbClr val="FF0000"/>
                </a:solidFill>
              </a:rPr>
              <a:t> односторонних бланка записи </a:t>
            </a:r>
          </a:p>
          <a:p>
            <a:pPr algn="ctr"/>
            <a:r>
              <a:rPr lang="ru-RU" sz="11200" dirty="0" smtClean="0"/>
              <a:t>(дополнительный бланк записи при наличии)</a:t>
            </a:r>
          </a:p>
          <a:p>
            <a:pPr algn="ctr"/>
            <a:endParaRPr lang="ru-RU" sz="11200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1200" b="1" u="sng" dirty="0" smtClean="0">
                <a:solidFill>
                  <a:schemeClr val="accent2">
                    <a:lumMod val="50000"/>
                  </a:schemeClr>
                </a:solidFill>
              </a:rPr>
              <a:t>Документы в ОГАУ СРЦОКО передаются </a:t>
            </a:r>
          </a:p>
          <a:p>
            <a:pPr algn="ctr"/>
            <a:r>
              <a:rPr lang="ru-RU" sz="11200" b="1" u="sng" dirty="0" smtClean="0">
                <a:solidFill>
                  <a:schemeClr val="accent2">
                    <a:lumMod val="50000"/>
                  </a:schemeClr>
                </a:solidFill>
              </a:rPr>
              <a:t>только ответственным лицом!</a:t>
            </a:r>
            <a:endParaRPr lang="ru-RU" sz="112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700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4377" y="608012"/>
            <a:ext cx="9726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Проверка итогового сочинения (изложения)</a:t>
            </a:r>
            <a:endParaRPr lang="ru-RU" sz="2800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858517" y="1403984"/>
            <a:ext cx="10551226" cy="20856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Каждое сочинение (изложение) участников проверяется одним экспертом один раз на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КОПИИ БЛАНКОВ ЗАПИСИ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lvl="0" indent="-285750" algn="just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Char char="Ø"/>
              <a:defRPr/>
            </a:pPr>
            <a:r>
              <a:rPr lang="ru-RU" sz="2000" dirty="0" smtClean="0"/>
              <a:t>В бланке регистрации отмечаются «Х» клетки, соответствующие результатам оценивания работы. </a:t>
            </a:r>
            <a:r>
              <a:rPr lang="ru-RU" sz="2000" b="1" u="sng" dirty="0" smtClean="0"/>
              <a:t>«Х» должен быть поставлен четко внутри квадрата.</a:t>
            </a:r>
          </a:p>
          <a:p>
            <a:pPr lvl="0" indent="-285750" algn="just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ru-RU" sz="2000" dirty="0" smtClean="0"/>
              <a:t>Результатом итогового сочинения (изложения) является «зачет»/«незачет».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516" y="3299012"/>
            <a:ext cx="5917755" cy="298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994565" y="3492395"/>
            <a:ext cx="4955388" cy="244631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получения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«зачета»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 итоговое сочинение (изложение) необходимо получить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«зачет» по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двум требованиям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«зачет» по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критериям № 1 и № 2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обязательном порядке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Char char="ü"/>
              <a:tabLst/>
              <a:defRPr/>
            </a:pPr>
            <a:r>
              <a:rPr kumimoji="0" lang="ru-RU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также </a:t>
            </a: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«зачет» по одному из критериев  № 3 - №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ru-RU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sz="2000" b="0" i="1" u="sng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384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617517" y="3857628"/>
            <a:ext cx="10901547" cy="1422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каждого критерия должно быть помечено только одно поле: либо «зачет», либо «незачет».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5024" y="766533"/>
            <a:ext cx="102602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Во всех остальных случаях итоговое сочинение (изложение) проверяется по всем пяти критериям и оценивается по системе «зачет»/«незачет» (например, </a:t>
            </a:r>
            <a:r>
              <a:rPr lang="ru-RU" sz="3200" b="1" dirty="0" smtClean="0"/>
              <a:t>нельзя не проверять </a:t>
            </a:r>
            <a:r>
              <a:rPr lang="ru-RU" sz="2400" dirty="0" smtClean="0"/>
              <a:t>работу по критериям К4 и К5, если выпускник получил зачет на основании зачетов по критериям К1, К2, К3).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5029" y="2781897"/>
            <a:ext cx="10129652" cy="350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900" t="20769" r="1282" b="39487"/>
          <a:stretch/>
        </p:blipFill>
        <p:spPr bwMode="auto">
          <a:xfrm>
            <a:off x="1215221" y="762001"/>
            <a:ext cx="9250568" cy="3236258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3741" y="4087906"/>
            <a:ext cx="105335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Если эксперт комиссии выставляет </a:t>
            </a:r>
            <a:r>
              <a:rPr lang="ru-RU" b="1" dirty="0">
                <a:solidFill>
                  <a:srgbClr val="FF0000"/>
                </a:solidFill>
              </a:rPr>
              <a:t>«незачет» за невыполнение требования №1 </a:t>
            </a:r>
            <a:r>
              <a:rPr lang="ru-RU" b="1" dirty="0" smtClean="0">
                <a:solidFill>
                  <a:srgbClr val="FF0000"/>
                </a:solidFill>
              </a:rPr>
              <a:t>   (</a:t>
            </a:r>
            <a:r>
              <a:rPr lang="ru-RU" b="1" dirty="0">
                <a:solidFill>
                  <a:srgbClr val="FF0000"/>
                </a:solidFill>
              </a:rPr>
              <a:t>или №2) </a:t>
            </a:r>
            <a:r>
              <a:rPr lang="ru-RU" dirty="0"/>
              <a:t>- в клетки по всем критериям оценивания выставляется </a:t>
            </a:r>
            <a:r>
              <a:rPr lang="ru-RU" b="1" dirty="0">
                <a:solidFill>
                  <a:srgbClr val="FF0000"/>
                </a:solidFill>
              </a:rPr>
              <a:t>«незачет».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Если за сочинение (изложение) по </a:t>
            </a:r>
            <a:r>
              <a:rPr lang="ru-RU" b="1" dirty="0">
                <a:solidFill>
                  <a:srgbClr val="FF0000"/>
                </a:solidFill>
              </a:rPr>
              <a:t>критерию №1 выставлен «незачет», </a:t>
            </a:r>
            <a:r>
              <a:rPr lang="ru-RU" dirty="0"/>
              <a:t>то сочинение (изложение) по критериям №2-№5 не проверяется. В клетки по всем критериям оценивания выставляется </a:t>
            </a:r>
            <a:r>
              <a:rPr lang="ru-RU" b="1" dirty="0">
                <a:solidFill>
                  <a:srgbClr val="FF0000"/>
                </a:solidFill>
              </a:rPr>
              <a:t>«незачет»</a:t>
            </a:r>
            <a:r>
              <a:rPr lang="ru-RU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Если за сочинение (изложение) по критерию №1 выставлен «зачет», а </a:t>
            </a:r>
            <a:r>
              <a:rPr lang="ru-RU" b="1" dirty="0">
                <a:solidFill>
                  <a:srgbClr val="FF0000"/>
                </a:solidFill>
              </a:rPr>
              <a:t>по критерию №2 выставлен «незачет»</a:t>
            </a:r>
            <a:r>
              <a:rPr lang="ru-RU" dirty="0"/>
              <a:t>, то итоговое сочинение (изложение) по критериям №3-№5 не проверяется. В клетки по критериям оценивания №3- №5 выставляется </a:t>
            </a:r>
            <a:r>
              <a:rPr lang="ru-RU" b="1" dirty="0">
                <a:solidFill>
                  <a:srgbClr val="FF0000"/>
                </a:solidFill>
              </a:rPr>
              <a:t>«незачет»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52660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500033" y="4156364"/>
            <a:ext cx="11102159" cy="213015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участников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итогового сочинения (изложения)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 ОВЗ, детей-инвалидов и инвалидов итоговое сочинение (изложение) может по их желанию и при наличии соответствующих медицинских показаний проводиться в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устной форме.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Итоговое сочинение (изложение) в устной форме по критерию № 5 не проверяется и отметки в соответствующие поля «Критерия 5» не вносятся (остаются пустыми).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68" t="58718" r="35098" b="10024"/>
          <a:stretch/>
        </p:blipFill>
        <p:spPr bwMode="auto">
          <a:xfrm>
            <a:off x="2259106" y="914400"/>
            <a:ext cx="7171765" cy="2949388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719" y="359211"/>
            <a:ext cx="1065071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 Если участник итогового сочинения (изложения) по объективным причинам </a:t>
            </a:r>
            <a:r>
              <a:rPr lang="ru-RU" b="1" u="sng" dirty="0" smtClean="0"/>
              <a:t>не может завершить</a:t>
            </a:r>
            <a:r>
              <a:rPr lang="ru-RU" b="1" dirty="0" smtClean="0"/>
              <a:t> </a:t>
            </a:r>
            <a:r>
              <a:rPr lang="ru-RU" dirty="0" smtClean="0"/>
              <a:t>написание итогового сочинения (изложения), он может покинуть место проведения итогового сочинения (изложения). Составляется </a:t>
            </a:r>
            <a:r>
              <a:rPr lang="ru-RU" b="1" dirty="0" smtClean="0"/>
              <a:t>«Акт о досрочном завершении написания итогового сочинения (изложения) по уважительным причинам» </a:t>
            </a:r>
            <a:r>
              <a:rPr lang="ru-RU" dirty="0" smtClean="0"/>
              <a:t>(форма ИС-08).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Если участник </a:t>
            </a:r>
            <a:r>
              <a:rPr lang="ru-RU" b="1" u="sng" dirty="0" smtClean="0"/>
              <a:t>удален за нарушения</a:t>
            </a:r>
            <a:r>
              <a:rPr lang="ru-RU" b="1" dirty="0" smtClean="0"/>
              <a:t> </a:t>
            </a:r>
            <a:r>
              <a:rPr lang="ru-RU" dirty="0" smtClean="0"/>
              <a:t>установленного Порядка проведения итогового сочинения (изложения), составляется </a:t>
            </a:r>
            <a:r>
              <a:rPr lang="ru-RU" b="1" dirty="0" smtClean="0"/>
              <a:t>«Акт об удалении участника итогового сочинения (изложения)» </a:t>
            </a:r>
            <a:r>
              <a:rPr lang="ru-RU" dirty="0" smtClean="0"/>
              <a:t>(форма ИС-09).</a:t>
            </a:r>
          </a:p>
          <a:p>
            <a:pPr algn="just"/>
            <a:r>
              <a:rPr lang="ru-RU" dirty="0" smtClean="0"/>
              <a:t>В </a:t>
            </a:r>
            <a:r>
              <a:rPr lang="ru-RU" u="sng" dirty="0" smtClean="0"/>
              <a:t>бланке регистрации</a:t>
            </a:r>
            <a:r>
              <a:rPr lang="ru-RU" dirty="0" smtClean="0"/>
              <a:t> выставляется соответствующая отметка в поле «Удален» или «Не закончил» и подпись организатора в аудитории</a:t>
            </a:r>
            <a:r>
              <a:rPr lang="ru-RU" b="1" dirty="0" smtClean="0"/>
              <a:t>.</a:t>
            </a:r>
          </a:p>
          <a:p>
            <a:pPr algn="ctr"/>
            <a:r>
              <a:rPr lang="ru-RU" sz="2800" b="1" dirty="0" smtClean="0"/>
              <a:t>Проверка таких работ не осуществляется!</a:t>
            </a:r>
            <a:endParaRPr lang="ru-RU" sz="2800" b="1" dirty="0"/>
          </a:p>
        </p:txBody>
      </p:sp>
      <p:pic>
        <p:nvPicPr>
          <p:cNvPr id="6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152" t="59193" r="1596" b="9230"/>
          <a:stretch/>
        </p:blipFill>
        <p:spPr bwMode="auto">
          <a:xfrm>
            <a:off x="2814918" y="3899646"/>
            <a:ext cx="6714564" cy="2724151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544" y="623544"/>
            <a:ext cx="9601196" cy="1217058"/>
          </a:xfrm>
        </p:spPr>
        <p:txBody>
          <a:bodyPr/>
          <a:lstStyle/>
          <a:p>
            <a:r>
              <a:rPr lang="ru-RU" dirty="0" smtClean="0"/>
              <a:t>Нормативная документация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7882" y="1478459"/>
            <a:ext cx="11214847" cy="376589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ru-RU" sz="1800" dirty="0"/>
              <a:t>Приказ Департамента Смоленской области по образованию и науке от </a:t>
            </a:r>
            <a:r>
              <a:rPr lang="ru-RU" sz="1800" dirty="0" smtClean="0"/>
              <a:t>06.10.2020 </a:t>
            </a:r>
            <a:r>
              <a:rPr lang="ru-RU" sz="1800" dirty="0"/>
              <a:t>года </a:t>
            </a:r>
            <a:r>
              <a:rPr lang="ru-RU" sz="1800" b="1" dirty="0" smtClean="0"/>
              <a:t>№ 726-ОД </a:t>
            </a:r>
            <a:r>
              <a:rPr lang="ru-RU" sz="1800" dirty="0"/>
              <a:t>«О сроках и местах регистрации для участия в написании итогового сочинения (изложения) в Смоленской области в </a:t>
            </a:r>
            <a:r>
              <a:rPr lang="ru-RU" sz="1800" dirty="0" smtClean="0"/>
              <a:t>2020/2021 </a:t>
            </a:r>
            <a:r>
              <a:rPr lang="ru-RU" sz="1800" dirty="0"/>
              <a:t>учебном году»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800" dirty="0" smtClean="0"/>
              <a:t>Приказ </a:t>
            </a:r>
            <a:r>
              <a:rPr lang="ru-RU" sz="1800" dirty="0"/>
              <a:t>Департамента Смоленской области по образованию и науке от </a:t>
            </a:r>
            <a:r>
              <a:rPr lang="ru-RU" sz="1800" dirty="0" smtClean="0"/>
              <a:t>12.10.2020 </a:t>
            </a:r>
            <a:r>
              <a:rPr lang="ru-RU" sz="1800" dirty="0"/>
              <a:t>года </a:t>
            </a:r>
            <a:r>
              <a:rPr lang="ru-RU" sz="1800" b="1" dirty="0"/>
              <a:t>№ </a:t>
            </a:r>
            <a:r>
              <a:rPr lang="ru-RU" sz="1800" b="1" dirty="0" smtClean="0"/>
              <a:t>737-ОД </a:t>
            </a:r>
            <a:r>
              <a:rPr lang="ru-RU" sz="1800" dirty="0"/>
              <a:t>«О порядке проведения и проверки итогового сочинения (изложения) в Смоленской области в 2020/2021 учебном году»</a:t>
            </a:r>
            <a:endParaRPr lang="ru-RU" sz="1800" dirty="0" smtClean="0"/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800" dirty="0"/>
              <a:t>Приказ Департамента Смоленской области по образованию и науке от 19.10.2020 года </a:t>
            </a:r>
            <a:r>
              <a:rPr lang="ru-RU" sz="1800" b="1" dirty="0"/>
              <a:t>№ 756-ОД </a:t>
            </a:r>
            <a:r>
              <a:rPr lang="ru-RU" sz="1800" dirty="0"/>
              <a:t>«О проведении итогового сочинения (изложения) в 2020/2021 учебном году</a:t>
            </a:r>
            <a:r>
              <a:rPr lang="ru-RU" sz="1800" dirty="0" smtClean="0"/>
              <a:t>» (с изменениями)</a:t>
            </a:r>
            <a:endParaRPr lang="ru-RU" sz="1800" dirty="0"/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800" dirty="0" smtClean="0"/>
              <a:t>Приказ </a:t>
            </a:r>
            <a:r>
              <a:rPr lang="ru-RU" sz="1800" dirty="0"/>
              <a:t>Департамента Смоленской области по образованию и науке от </a:t>
            </a:r>
            <a:r>
              <a:rPr lang="ru-RU" sz="1800" dirty="0" smtClean="0"/>
              <a:t>21.10.2020 </a:t>
            </a:r>
            <a:r>
              <a:rPr lang="ru-RU" sz="1800" dirty="0"/>
              <a:t>года </a:t>
            </a:r>
            <a:r>
              <a:rPr lang="ru-RU" sz="1800" b="1" dirty="0"/>
              <a:t>№ </a:t>
            </a:r>
            <a:r>
              <a:rPr lang="ru-RU" sz="1800" b="1" dirty="0" smtClean="0"/>
              <a:t>766-ОД </a:t>
            </a:r>
            <a:r>
              <a:rPr lang="ru-RU" sz="1800" dirty="0"/>
              <a:t>«Об утверждении инструкций для лиц, участвующих в организации и проведении итогового сочинения (изложения) на территории Смоленской области в 2020/2021 учебном году</a:t>
            </a:r>
            <a:r>
              <a:rPr lang="ru-RU" sz="1800" dirty="0" smtClean="0"/>
              <a:t>»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800" dirty="0"/>
              <a:t>Приказ Департамента Смоленской области по образованию и науке от </a:t>
            </a:r>
            <a:r>
              <a:rPr lang="ru-RU" sz="1800" dirty="0" smtClean="0"/>
              <a:t>09.11.2020 </a:t>
            </a:r>
            <a:r>
              <a:rPr lang="ru-RU" sz="1800" dirty="0"/>
              <a:t>года </a:t>
            </a:r>
            <a:r>
              <a:rPr lang="ru-RU" sz="1800" b="1" dirty="0"/>
              <a:t>№ </a:t>
            </a:r>
            <a:r>
              <a:rPr lang="ru-RU" sz="1800" b="1" dirty="0" smtClean="0"/>
              <a:t>858-ОД </a:t>
            </a:r>
            <a:r>
              <a:rPr lang="ru-RU" sz="1800" dirty="0"/>
              <a:t>«Об утверждении графика внесения сведений об итоговом сочинении (изложении) в региональные информационные системы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проверки и обработки итогового сочинения (изложения) на 2020/2021 учебный год</a:t>
            </a:r>
            <a:r>
              <a:rPr lang="ru-RU" sz="1800" dirty="0" smtClean="0"/>
              <a:t>» (с изменениями)</a:t>
            </a:r>
            <a:endParaRPr lang="ru-RU" sz="1800" dirty="0"/>
          </a:p>
          <a:p>
            <a:pPr algn="just">
              <a:buFont typeface="Wingdings" pitchFamily="2" charset="2"/>
              <a:buChar char="ü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7318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1318" y="699247"/>
            <a:ext cx="1090108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случае если участник итогового сочинения 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изложения) по состоянию здоровья или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другим</a:t>
            </a:r>
          </a:p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объективным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причинам не может завершить 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написание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итогового сочинения (изложения), 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он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может покинуть место проведения итогового сочинения (изложения). 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Члены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комиссии по проведению итогового сочинения (изложения) составляют </a:t>
            </a:r>
            <a:r>
              <a:rPr lang="ru-RU" sz="24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«Акт о досрочном завершении написания итогового сочинения (изложения) по уважительным причинам»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вносят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соответствующую отметку в форму </a:t>
            </a:r>
            <a:r>
              <a:rPr lang="ru-RU" sz="24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«Ведомость проведения итогового сочинения (изложения) в учебном кабинете образовательной организации (месте проведения)»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участник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итогового сочинения (изложения) должен поставить свою подпись в указанной форме. </a:t>
            </a:r>
          </a:p>
        </p:txBody>
      </p:sp>
      <p:pic>
        <p:nvPicPr>
          <p:cNvPr id="2050" name="Picture 2" descr="C:\Users\Татьяна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8359" y="69924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72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152" t="59193" r="1596" b="9230"/>
          <a:stretch/>
        </p:blipFill>
        <p:spPr bwMode="auto">
          <a:xfrm>
            <a:off x="2838841" y="770965"/>
            <a:ext cx="5892782" cy="300317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8588" y="3594847"/>
            <a:ext cx="114568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бланке регистрации указанного участника итогового сочинения (изложения) необходимо внести отметку </a:t>
            </a:r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«Х» в поле «Не закончил»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для учета при организации проверки, а также для последующего допуска указанных участников к повторной сдаче итогового сочинения (изложения) в дополнительные сроки. 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Внесение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отметки в поле «Не закончил» подтверждается </a:t>
            </a:r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подписью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члена комиссии по проведению итогового сочинения (изложения)</a:t>
            </a:r>
          </a:p>
        </p:txBody>
      </p:sp>
    </p:spTree>
    <p:extLst>
      <p:ext uri="{BB962C8B-B14F-4D97-AF65-F5344CB8AC3E}">
        <p14:creationId xmlns:p14="http://schemas.microsoft.com/office/powerpoint/2010/main" xmlns="" val="366395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61901" y="619022"/>
            <a:ext cx="9725891" cy="92477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Отчетные формы для сдачи в ОГАУ СРЦОКО </a:t>
            </a:r>
            <a:endParaRPr kumimoji="0" lang="ru-RU" sz="4400" b="0" i="0" u="none" strike="noStrike" kern="1200" cap="none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6615027"/>
              </p:ext>
            </p:extLst>
          </p:nvPr>
        </p:nvGraphicFramePr>
        <p:xfrm>
          <a:off x="985652" y="1420311"/>
          <a:ext cx="10260279" cy="4801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5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127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5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Код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5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ИС-04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Список участников итогового сочинения (изложения)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образовательной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организации (месте проведения)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5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ИС-05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Ведомость проведения итогового сочинения (изложения) в учебном кабинете образовательной организации (месте проведения)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5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ИС-06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Протокол проверки итогового сочинения (изложения)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5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ИС-07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Ведомость коррекции персональных данных участников итогового сочинения (изложения)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5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ИС-08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Акт о досрочном завершении написания итогового сочинения (изложения) по уважительным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причинам</a:t>
                      </a:r>
                    </a:p>
                  </a:txBody>
                  <a:tcPr marL="66401" marR="66401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56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ИС-09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Акт об удалении участника итогового сочинения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(изложения)</a:t>
                      </a:r>
                      <a:endParaRPr lang="ru-RU" sz="2000" b="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Вопрос – ответ!</a:t>
            </a:r>
            <a:endParaRPr lang="ru-RU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5652" y="2517569"/>
            <a:ext cx="10272156" cy="3681349"/>
          </a:xfrm>
        </p:spPr>
        <p:txBody>
          <a:bodyPr>
            <a:normAutofit fontScale="70000" lnSpcReduction="20000"/>
          </a:bodyPr>
          <a:lstStyle/>
          <a:p>
            <a:pPr marL="457200" indent="-457200" algn="just">
              <a:buAutoNum type="arabicPeriod"/>
            </a:pPr>
            <a:r>
              <a:rPr lang="ru-RU" b="1" dirty="0" smtClean="0"/>
              <a:t>Где скачать темы сочинений?</a:t>
            </a:r>
            <a:endParaRPr lang="en-US" b="1" dirty="0" smtClean="0"/>
          </a:p>
          <a:p>
            <a:pPr marL="0" indent="-457200" algn="just">
              <a:buFontTx/>
              <a:buChar char="-"/>
            </a:pPr>
            <a:r>
              <a:rPr lang="ru-RU" dirty="0" smtClean="0"/>
              <a:t>Комплекты тем итогового сочинения размещаются на официальном информационном портале единого государственного экзамена (ЕГЭ) </a:t>
            </a:r>
          </a:p>
          <a:p>
            <a:pPr marL="0" indent="0" algn="just">
              <a:buNone/>
            </a:pPr>
            <a:r>
              <a:rPr lang="ru-RU" u="sng" dirty="0" smtClean="0"/>
              <a:t>ege.edu.ru</a:t>
            </a:r>
            <a:r>
              <a:rPr lang="ru-RU" dirty="0" smtClean="0"/>
              <a:t> (</a:t>
            </a:r>
            <a:r>
              <a:rPr lang="ru-RU" u="sng" dirty="0" smtClean="0"/>
              <a:t>topic.ege.edu.ru</a:t>
            </a:r>
            <a:r>
              <a:rPr lang="ru-RU" dirty="0" smtClean="0"/>
              <a:t>), </a:t>
            </a:r>
          </a:p>
          <a:p>
            <a:pPr marL="0" indent="0" algn="just">
              <a:buNone/>
            </a:pPr>
            <a:r>
              <a:rPr lang="ru-RU" dirty="0" smtClean="0"/>
              <a:t>ссылка на данный ресурс также размещается на официальном сайте ФГБУ «ФЦТ» (</a:t>
            </a:r>
            <a:r>
              <a:rPr lang="ru-RU" u="sng" dirty="0" smtClean="0"/>
              <a:t>rustest.ru</a:t>
            </a:r>
            <a:r>
              <a:rPr lang="ru-RU" dirty="0" smtClean="0"/>
              <a:t>). </a:t>
            </a:r>
          </a:p>
          <a:p>
            <a:pPr marL="171450" indent="-171450" algn="just">
              <a:buFontTx/>
              <a:buChar char="-"/>
            </a:pPr>
            <a:endParaRPr lang="ru-RU" sz="1200" dirty="0" smtClean="0"/>
          </a:p>
          <a:p>
            <a:pPr marL="457200" indent="-457200" algn="just">
              <a:buNone/>
            </a:pPr>
            <a:r>
              <a:rPr lang="ru-RU" dirty="0" smtClean="0"/>
              <a:t>2. </a:t>
            </a:r>
            <a:r>
              <a:rPr lang="ru-RU" b="1" dirty="0" smtClean="0"/>
              <a:t>А во сколько и когда можно начинать скачивать?</a:t>
            </a:r>
          </a:p>
          <a:p>
            <a:pPr marL="0" indent="0" algn="just">
              <a:buFontTx/>
              <a:buChar char="-"/>
            </a:pPr>
            <a:r>
              <a:rPr lang="ru-RU" dirty="0" smtClean="0"/>
              <a:t> Темы итогового сочинения становятся общедоступными за 15 минут до начала проведения сочинения, т.е. в 9:45 в день проведения итогового сочинения. </a:t>
            </a:r>
          </a:p>
          <a:p>
            <a:pPr marL="0" indent="0" algn="just">
              <a:buFontTx/>
              <a:buChar char="-"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3. </a:t>
            </a:r>
            <a:r>
              <a:rPr lang="ru-RU" b="1" dirty="0" smtClean="0">
                <a:solidFill>
                  <a:schemeClr val="tx1"/>
                </a:solidFill>
              </a:rPr>
              <a:t>А где </a:t>
            </a:r>
            <a:r>
              <a:rPr lang="ru-RU" b="1" dirty="0"/>
              <a:t>взять критерии для </a:t>
            </a:r>
            <a:r>
              <a:rPr lang="ru-RU" b="1" dirty="0" smtClean="0">
                <a:solidFill>
                  <a:schemeClr val="tx1"/>
                </a:solidFill>
              </a:rPr>
              <a:t>проверки итогового сочинения (изложения)?</a:t>
            </a:r>
          </a:p>
          <a:p>
            <a:pPr marL="457200" indent="-45720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-  На сайте ФИПИ или в методических рекомендациях.</a:t>
            </a:r>
          </a:p>
          <a:p>
            <a:pPr marL="457200" indent="-457200">
              <a:buAutoNum type="arabicPeriod" startAt="4"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Вопрос – ответ!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5030" y="2556932"/>
            <a:ext cx="10248404" cy="331893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4</a:t>
            </a:r>
            <a:r>
              <a:rPr lang="ru-RU" dirty="0" smtClean="0"/>
              <a:t>. </a:t>
            </a:r>
            <a:r>
              <a:rPr lang="ru-RU" b="1" dirty="0" smtClean="0"/>
              <a:t>Сколько дней ОО проверяют сочинение (изложение)?</a:t>
            </a:r>
          </a:p>
          <a:p>
            <a:pPr marL="0" indent="0" algn="just">
              <a:buFontTx/>
              <a:buChar char="-"/>
            </a:pPr>
            <a:r>
              <a:rPr lang="ru-RU" dirty="0" smtClean="0"/>
              <a:t> оригиналы бланков итогового сочинения (изложения) с внесенными в них результатами проверки передаются </a:t>
            </a:r>
            <a:r>
              <a:rPr lang="ru-RU" b="1" u="sng" dirty="0" smtClean="0"/>
              <a:t>ответственным лицом</a:t>
            </a:r>
            <a:r>
              <a:rPr lang="ru-RU" dirty="0" smtClean="0"/>
              <a:t> в ОГАУ СРЦОКО </a:t>
            </a:r>
            <a:r>
              <a:rPr lang="ru-RU" b="1" dirty="0">
                <a:solidFill>
                  <a:srgbClr val="FF0000"/>
                </a:solidFill>
              </a:rPr>
              <a:t>не позднее </a:t>
            </a:r>
            <a:r>
              <a:rPr lang="en-US" b="1" dirty="0" smtClean="0">
                <a:solidFill>
                  <a:srgbClr val="FF0000"/>
                </a:solidFill>
              </a:rPr>
              <a:t>19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r>
              <a:rPr lang="en-US" b="1" dirty="0" smtClean="0">
                <a:solidFill>
                  <a:srgbClr val="FF0000"/>
                </a:solidFill>
              </a:rPr>
              <a:t>04</a:t>
            </a:r>
            <a:r>
              <a:rPr lang="ru-RU" b="1" dirty="0" smtClean="0">
                <a:solidFill>
                  <a:srgbClr val="FF0000"/>
                </a:solidFill>
              </a:rPr>
              <a:t>.202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ru-RU" b="1" dirty="0" smtClean="0">
                <a:solidFill>
                  <a:srgbClr val="FF0000"/>
                </a:solidFill>
              </a:rPr>
              <a:t> до 16:30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</a:p>
          <a:p>
            <a:pPr marL="0" indent="0" algn="just">
              <a:buNone/>
            </a:pPr>
            <a:r>
              <a:rPr lang="ru-RU" dirty="0" smtClean="0"/>
              <a:t>5. </a:t>
            </a:r>
            <a:r>
              <a:rPr lang="ru-RU" b="1" dirty="0" smtClean="0"/>
              <a:t>Где взять отчетные формы для сдачи в ОГАУ СРЦОКО?</a:t>
            </a:r>
          </a:p>
          <a:p>
            <a:pPr marL="0" indent="0" algn="just">
              <a:buNone/>
            </a:pPr>
            <a:r>
              <a:rPr lang="ru-RU" dirty="0" smtClean="0"/>
              <a:t>- отчетные формы из базы данных распечатываются техническим специалистом в ОО и передаются руководителю ОО (</a:t>
            </a:r>
            <a:r>
              <a:rPr lang="ru-RU" b="1" dirty="0" smtClean="0">
                <a:solidFill>
                  <a:srgbClr val="FF0000"/>
                </a:solidFill>
              </a:rPr>
              <a:t>не брать отчетные формы в методических рекомендациях!!!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Полезные сайты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1900" y="2556932"/>
            <a:ext cx="10880476" cy="331893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b="1" dirty="0" smtClean="0">
                <a:hlinkClick r:id="rId2"/>
              </a:rPr>
              <a:t>edu.gov.ru</a:t>
            </a:r>
            <a:r>
              <a:rPr lang="en-US" b="1" dirty="0">
                <a:hlinkClick r:id="rId2"/>
              </a:rPr>
              <a:t>/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Министерство просвещения России</a:t>
            </a: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obrnadzor.gov.ru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Федеральная служба в сфере образования и науки (Рособрнадзор)</a:t>
            </a: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www.fipi.ru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Федеральный институт педагогических измерений (ФИПИ)</a:t>
            </a:r>
          </a:p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edu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67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ru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Департамент Смоленской области по образованию и науке</a:t>
            </a: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rcoko67.ru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ОГАУ СРЦОКО</a:t>
            </a: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ege.edu.ru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официальный информационный портал ЕГЭ</a:t>
            </a:r>
          </a:p>
          <a:p>
            <a:pPr lvl="0" algn="just"/>
            <a:r>
              <a:rPr lang="ru-RU" b="1" dirty="0" smtClean="0">
                <a:hlinkClick r:id="rId8"/>
              </a:rPr>
              <a:t>sochinenie11.ru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всё о выпускном сочинении.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1818939" y="2599029"/>
            <a:ext cx="8229600" cy="107157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Спасибо за внимание!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1288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Методические рекомендации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49124" y="2043953"/>
            <a:ext cx="10785676" cy="3831915"/>
          </a:xfrm>
        </p:spPr>
        <p:txBody>
          <a:bodyPr anchor="ctr">
            <a:normAutofit/>
          </a:bodyPr>
          <a:lstStyle/>
          <a:p>
            <a:pPr marL="624078" indent="-514350" algn="just">
              <a:buAutoNum type="arabicPeriod"/>
            </a:pPr>
            <a:r>
              <a:rPr lang="ru-RU" dirty="0" smtClean="0"/>
              <a:t>Методические рекомендации по организации и проведению итогового сочинения (изложения) в 2020/2021 учебном году</a:t>
            </a:r>
          </a:p>
          <a:p>
            <a:pPr marL="624078" indent="-514350" algn="just">
              <a:buFont typeface="Georgia"/>
              <a:buAutoNum type="arabicPeriod"/>
            </a:pPr>
            <a:r>
              <a:rPr lang="ru-RU" dirty="0" smtClean="0"/>
              <a:t>Правила заполнения бланков итогового сочинения (изложения) </a:t>
            </a:r>
            <a:r>
              <a:rPr lang="ru-RU" dirty="0"/>
              <a:t>в 2020/2021 учебном </a:t>
            </a:r>
            <a:r>
              <a:rPr lang="ru-RU" dirty="0" smtClean="0"/>
              <a:t>году</a:t>
            </a:r>
          </a:p>
          <a:p>
            <a:pPr marL="624078" indent="-514350" algn="just">
              <a:buFont typeface="Georgia"/>
              <a:buAutoNum type="arabicPeriod"/>
            </a:pPr>
            <a:r>
              <a:rPr lang="ru-RU" dirty="0"/>
              <a:t>Сборник отчетных форм для проведения итогового сочинения (изложения) в 2020/2021 учебном </a:t>
            </a:r>
            <a:r>
              <a:rPr lang="ru-RU" dirty="0" smtClean="0"/>
              <a:t>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866" t="20917" r="2317" b="6109"/>
          <a:stretch/>
        </p:blipFill>
        <p:spPr bwMode="auto">
          <a:xfrm>
            <a:off x="2606141" y="762000"/>
            <a:ext cx="6376494" cy="5390497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8000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 txBox="1">
            <a:spLocks/>
          </p:cNvSpPr>
          <p:nvPr/>
        </p:nvSpPr>
        <p:spPr>
          <a:xfrm>
            <a:off x="890649" y="1056904"/>
            <a:ext cx="10414660" cy="503513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ru-RU" sz="5100" b="1" u="sng" dirty="0" smtClean="0"/>
              <a:t>Изложение вправе писать следующие категории лиц:</a:t>
            </a:r>
          </a:p>
          <a:p>
            <a:endParaRPr lang="ru-RU" sz="3200" b="1" u="sng" dirty="0" smtClean="0"/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/>
              <a:t> обучающиеся с ограниченными возможностями здоровья, дети-инвалиды и инвалиды (обучающиеся с ОВЗ при подаче заявления </a:t>
            </a:r>
            <a:r>
              <a:rPr lang="ru-RU" sz="3200" u="sng" dirty="0" smtClean="0"/>
              <a:t>предъявляют </a:t>
            </a:r>
            <a:r>
              <a:rPr lang="ru-RU" sz="3200" b="1" u="sng" dirty="0" smtClean="0">
                <a:solidFill>
                  <a:srgbClr val="FF0000"/>
                </a:solidFill>
              </a:rPr>
              <a:t>копию рекомендаций </a:t>
            </a:r>
            <a:r>
              <a:rPr lang="ru-RU" sz="3200" b="1" u="sng" dirty="0" err="1" smtClean="0">
                <a:solidFill>
                  <a:srgbClr val="FF0000"/>
                </a:solidFill>
              </a:rPr>
              <a:t>психолого-медико-педагогической</a:t>
            </a:r>
            <a:r>
              <a:rPr lang="ru-RU" sz="3200" b="1" u="sng" dirty="0" smtClean="0">
                <a:solidFill>
                  <a:srgbClr val="FF0000"/>
                </a:solidFill>
              </a:rPr>
              <a:t> комиссии</a:t>
            </a:r>
            <a:r>
              <a:rPr lang="ru-RU" sz="3200" dirty="0" smtClean="0"/>
              <a:t>, а обучающиеся дети-инвалиды и инвалиды - </a:t>
            </a:r>
            <a:r>
              <a:rPr lang="ru-RU" sz="3200" b="1" u="sng" dirty="0" smtClean="0">
                <a:solidFill>
                  <a:srgbClr val="FF0000"/>
                </a:solidFill>
              </a:rPr>
              <a:t>оригинал или заверенную в установленном порядке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ru-RU" sz="3200" b="1" u="sng" dirty="0" smtClean="0">
                <a:solidFill>
                  <a:srgbClr val="FF0000"/>
                </a:solidFill>
              </a:rPr>
              <a:t>копию справки, подтверждающей факт установления инвалидности</a:t>
            </a:r>
            <a:r>
              <a:rPr lang="ru-RU" sz="3200" dirty="0" smtClean="0"/>
              <a:t>, выданной федеральным государственным</a:t>
            </a:r>
            <a:r>
              <a:rPr lang="en-US" sz="3200" dirty="0" smtClean="0"/>
              <a:t> </a:t>
            </a:r>
            <a:r>
              <a:rPr lang="ru-RU" sz="3200" dirty="0" smtClean="0"/>
              <a:t>учреждением медико-социальной экспертизы);</a:t>
            </a:r>
          </a:p>
          <a:p>
            <a:pPr algn="just">
              <a:buFont typeface="Arial" pitchFamily="34" charset="0"/>
              <a:buChar char="•"/>
            </a:pPr>
            <a:endParaRPr lang="ru-RU" sz="32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/>
              <a:t> обучающиеся по образовательным программам среднего общего образования в специальных учебно-воспитательных учреждениях закрытого типа, а также в учреждениях, исполняющих наказание в виде лишения свободы;</a:t>
            </a:r>
          </a:p>
          <a:p>
            <a:pPr algn="just">
              <a:buFont typeface="Arial" pitchFamily="34" charset="0"/>
              <a:buChar char="•"/>
            </a:pPr>
            <a:endParaRPr lang="ru-RU" sz="32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/>
              <a:t> обучающиеся на дому, в образовательных организациях,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 </a:t>
            </a:r>
            <a:r>
              <a:rPr lang="ru-RU" sz="3200" b="1" u="sng" dirty="0" smtClean="0">
                <a:solidFill>
                  <a:srgbClr val="FF0000"/>
                </a:solidFill>
              </a:rPr>
              <a:t>на основании заключения медицинской организации.</a:t>
            </a:r>
            <a:endParaRPr kumimoji="0" lang="ru-RU" sz="32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395" y="982132"/>
            <a:ext cx="10723417" cy="72791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Участники итогового сочинения (изложения)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15 апреля 2021 года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1" y="1939416"/>
            <a:ext cx="9601196" cy="64940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Всего в РИС зарегистрировано </a:t>
            </a:r>
            <a:r>
              <a:rPr lang="ru-RU" dirty="0" smtClean="0">
                <a:solidFill>
                  <a:srgbClr val="FF0000"/>
                </a:solidFill>
              </a:rPr>
              <a:t>41</a:t>
            </a:r>
            <a:r>
              <a:rPr lang="en-US" dirty="0" smtClean="0">
                <a:solidFill>
                  <a:srgbClr val="FF0000"/>
                </a:solidFill>
              </a:rPr>
              <a:t>19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участников.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2463828"/>
              </p:ext>
            </p:extLst>
          </p:nvPr>
        </p:nvGraphicFramePr>
        <p:xfrm>
          <a:off x="806824" y="2483223"/>
          <a:ext cx="10309411" cy="35411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073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10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10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2877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Категории участников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Количество участников, зарегистрированных в РИС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2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сочинение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изложение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43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Обучающиеся по программам среднего общего образования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/>
                        </a:rPr>
                        <a:t>3995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</a:rPr>
                        <a:t>123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65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Обучающиеся по программам среднего профессионального образования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21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Выпускники прошлых лет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65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Обучающиеся по программам среднего общего образования в иностранных государствах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21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Итого: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3996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9613"/>
            <a:ext cx="9601200" cy="8572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Сроки регистрации и проведения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9177114"/>
              </p:ext>
            </p:extLst>
          </p:nvPr>
        </p:nvGraphicFramePr>
        <p:xfrm>
          <a:off x="2471850" y="1814103"/>
          <a:ext cx="7174173" cy="2420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41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76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Даты проведения итогового сочинения (изложения)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246" marR="68246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1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15.04.2021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1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05.05.2021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1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19.05.2021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56447" y="4234127"/>
            <a:ext cx="105873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Продолжительность написания итогового сочинения (изложения) – 3 ч 55 мин (235 мин).</a:t>
            </a:r>
          </a:p>
          <a:p>
            <a:pPr lvl="0" algn="just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участников с ОВЗ, детей-инвалидов и инвалидов продолжительность написания работы может быть увеличена на 1,5 часа.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5129" y="781050"/>
            <a:ext cx="11430000" cy="84613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Повторный допуск в текущем учебном году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15789" y="1929933"/>
            <a:ext cx="10391775" cy="4156075"/>
          </a:xfrm>
        </p:spPr>
        <p:txBody>
          <a:bodyPr>
            <a:normAutofit fontScale="40000" lnSpcReduction="20000"/>
          </a:bodyPr>
          <a:lstStyle/>
          <a:p>
            <a:pPr marL="0" algn="just">
              <a:buNone/>
            </a:pPr>
            <a:r>
              <a:rPr lang="ru-RU" sz="6200" b="1" dirty="0" smtClean="0"/>
              <a:t>Повторно к написанию итогового сочинения (изложения) в текущем учебном году в дополнительные сроки (</a:t>
            </a:r>
            <a:r>
              <a:rPr lang="ru-RU" sz="6200" b="1" dirty="0" smtClean="0">
                <a:solidFill>
                  <a:srgbClr val="FF0000"/>
                </a:solidFill>
              </a:rPr>
              <a:t>05.05.2021 </a:t>
            </a:r>
            <a:r>
              <a:rPr lang="ru-RU" sz="6200" b="1" dirty="0" smtClean="0"/>
              <a:t>и</a:t>
            </a:r>
            <a:r>
              <a:rPr lang="ru-RU" sz="6200" b="1" dirty="0" smtClean="0">
                <a:solidFill>
                  <a:srgbClr val="FF0000"/>
                </a:solidFill>
              </a:rPr>
              <a:t> 19.05.2021</a:t>
            </a:r>
            <a:r>
              <a:rPr lang="ru-RU" sz="6200" b="1" dirty="0" smtClean="0"/>
              <a:t>) допускаются:</a:t>
            </a:r>
          </a:p>
          <a:p>
            <a:pPr algn="just">
              <a:buFont typeface="Arial" charset="0"/>
              <a:buChar char="•"/>
            </a:pPr>
            <a:r>
              <a:rPr lang="ru-RU" sz="5800" u="sng" dirty="0" smtClean="0"/>
              <a:t>обучающиеся</a:t>
            </a:r>
            <a:r>
              <a:rPr lang="ru-RU" sz="5800" dirty="0" smtClean="0"/>
              <a:t>, получившие по итоговому сочинению (изложению) неудовлетворительный результат («незачет»);</a:t>
            </a:r>
          </a:p>
          <a:p>
            <a:pPr algn="just">
              <a:buFont typeface="Arial" charset="0"/>
              <a:buChar char="•"/>
            </a:pPr>
            <a:r>
              <a:rPr lang="ru-RU" sz="5800" u="sng" dirty="0" smtClean="0"/>
              <a:t>обучающиеся</a:t>
            </a:r>
            <a:r>
              <a:rPr lang="ru-RU" sz="5800" dirty="0" smtClean="0"/>
              <a:t>, удаленные с итогового сочинения (изложения) за нарушение установленных требований (использование средств связи, справочных материалов, письменных заметок и т.д.);</a:t>
            </a:r>
          </a:p>
          <a:p>
            <a:pPr algn="just">
              <a:buFont typeface="Arial" charset="0"/>
              <a:buChar char="•"/>
            </a:pPr>
            <a:r>
              <a:rPr lang="ru-RU" sz="5800" u="sng" dirty="0" smtClean="0"/>
              <a:t>все категории</a:t>
            </a:r>
            <a:r>
              <a:rPr lang="ru-RU" sz="5800" dirty="0" smtClean="0"/>
              <a:t>, не явившиеся по уважительным причинам (болезнь или иные обстоятельства, подтвержденные документально);</a:t>
            </a:r>
          </a:p>
          <a:p>
            <a:pPr algn="just">
              <a:buFont typeface="Arial" charset="0"/>
              <a:buChar char="•"/>
            </a:pPr>
            <a:r>
              <a:rPr lang="ru-RU" sz="5800" u="sng" dirty="0" smtClean="0"/>
              <a:t>все категории</a:t>
            </a:r>
            <a:r>
              <a:rPr lang="ru-RU" sz="5800" dirty="0" smtClean="0"/>
              <a:t>, не завершившие написание итогового сочинения (изложения) по уважительным причинам (болезнь или иные обстоятельства, подтвержденные документально).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1547</TotalTime>
  <Words>2393</Words>
  <Application>Microsoft Office PowerPoint</Application>
  <PresentationFormat>Произвольный</PresentationFormat>
  <Paragraphs>231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Городская</vt:lpstr>
      <vt:lpstr>Организация и проведение итогового сочинения (изложения)</vt:lpstr>
      <vt:lpstr>Нормативная документация</vt:lpstr>
      <vt:lpstr>Нормативная документация</vt:lpstr>
      <vt:lpstr>Методические рекомендации</vt:lpstr>
      <vt:lpstr>Слайд 5</vt:lpstr>
      <vt:lpstr>Слайд 6</vt:lpstr>
      <vt:lpstr>Участники итогового сочинения (изложения)  15 апреля 2021 года</vt:lpstr>
      <vt:lpstr>Сроки регистрации и проведения</vt:lpstr>
      <vt:lpstr>Повторный допуск в текущем учебном году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Комплектация бланков для передачи в ОГАУ СРЦОКО</vt:lpstr>
      <vt:lpstr>Комплектация бланков для передачи в ОГАУ СРЦОКО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Вопрос – ответ!</vt:lpstr>
      <vt:lpstr>Вопрос – ответ!</vt:lpstr>
      <vt:lpstr>Полезные сайты</vt:lpstr>
      <vt:lpstr>Слайд 36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сочинение</dc:title>
  <dc:creator>Пользователь</dc:creator>
  <cp:lastModifiedBy>roo4</cp:lastModifiedBy>
  <cp:revision>120</cp:revision>
  <dcterms:created xsi:type="dcterms:W3CDTF">2017-09-02T07:59:35Z</dcterms:created>
  <dcterms:modified xsi:type="dcterms:W3CDTF">2021-05-12T05:44:40Z</dcterms:modified>
</cp:coreProperties>
</file>